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7" r:id="rId1"/>
  </p:sldMasterIdLst>
  <p:sldIdLst>
    <p:sldId id="256" r:id="rId2"/>
    <p:sldId id="263" r:id="rId3"/>
    <p:sldId id="262" r:id="rId4"/>
    <p:sldId id="261" r:id="rId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9D24BA0-8626-4C11-B4CC-AB1846720F80}" type="datetimeFigureOut">
              <a:rPr lang="tr-TR" smtClean="0"/>
              <a:t>5.12.2022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99277BF-9736-49C0-9039-45E99D335171}" type="slidenum">
              <a:rPr lang="tr-TR" smtClean="0"/>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3085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Date Placeholder 2"/>
          <p:cNvSpPr>
            <a:spLocks noGrp="1"/>
          </p:cNvSpPr>
          <p:nvPr>
            <p:ph type="dt" sz="half" idx="10"/>
          </p:nvPr>
        </p:nvSpPr>
        <p:spPr/>
        <p:txBody>
          <a:bodyPr/>
          <a:lstStyle/>
          <a:p>
            <a:fld id="{B9D24BA0-8626-4C11-B4CC-AB1846720F80}" type="datetimeFigureOut">
              <a:rPr lang="tr-TR" smtClean="0"/>
              <a:t>5.12.2022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99277BF-9736-49C0-9039-45E99D335171}" type="slidenum">
              <a:rPr lang="tr-TR" smtClean="0"/>
              <a:t>‹#›</a:t>
            </a:fld>
            <a:endParaRPr lang="tr-TR"/>
          </a:p>
        </p:txBody>
      </p:sp>
    </p:spTree>
    <p:extLst>
      <p:ext uri="{BB962C8B-B14F-4D97-AF65-F5344CB8AC3E}">
        <p14:creationId xmlns:p14="http://schemas.microsoft.com/office/powerpoint/2010/main" val="4140027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9D24BA0-8626-4C11-B4CC-AB1846720F80}" type="datetimeFigureOut">
              <a:rPr lang="tr-TR" smtClean="0"/>
              <a:t>5.12.2022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99277BF-9736-49C0-9039-45E99D335171}" type="slidenum">
              <a:rPr lang="tr-TR" smtClean="0"/>
              <a:t>‹#›</a:t>
            </a:fld>
            <a:endParaRPr lang="tr-TR"/>
          </a:p>
        </p:txBody>
      </p:sp>
    </p:spTree>
    <p:extLst>
      <p:ext uri="{BB962C8B-B14F-4D97-AF65-F5344CB8AC3E}">
        <p14:creationId xmlns:p14="http://schemas.microsoft.com/office/powerpoint/2010/main" val="3950735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9D24BA0-8626-4C11-B4CC-AB1846720F80}" type="datetimeFigureOut">
              <a:rPr lang="tr-TR" smtClean="0"/>
              <a:t>5.12.2022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99277BF-9736-49C0-9039-45E99D335171}" type="slidenum">
              <a:rPr lang="tr-TR" smtClean="0"/>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77368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9D24BA0-8626-4C11-B4CC-AB1846720F80}" type="datetimeFigureOut">
              <a:rPr lang="tr-TR" smtClean="0"/>
              <a:t>5.12.2022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99277BF-9736-49C0-9039-45E99D335171}" type="slidenum">
              <a:rPr lang="tr-TR" smtClean="0"/>
              <a:t>‹#›</a:t>
            </a:fld>
            <a:endParaRPr lang="tr-TR"/>
          </a:p>
        </p:txBody>
      </p:sp>
    </p:spTree>
    <p:extLst>
      <p:ext uri="{BB962C8B-B14F-4D97-AF65-F5344CB8AC3E}">
        <p14:creationId xmlns:p14="http://schemas.microsoft.com/office/powerpoint/2010/main" val="2471876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9D24BA0-8626-4C11-B4CC-AB1846720F80}" type="datetimeFigureOut">
              <a:rPr lang="tr-TR" smtClean="0"/>
              <a:t>5.12.2022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99277BF-9736-49C0-9039-45E99D335171}" type="slidenum">
              <a:rPr lang="tr-TR" smtClean="0"/>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999815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9D24BA0-8626-4C11-B4CC-AB1846720F80}" type="datetimeFigureOut">
              <a:rPr lang="tr-TR" smtClean="0"/>
              <a:t>5.12.2022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99277BF-9736-49C0-9039-45E99D335171}" type="slidenum">
              <a:rPr lang="tr-TR" smtClean="0"/>
              <a:t>‹#›</a:t>
            </a:fld>
            <a:endParaRPr lang="tr-TR"/>
          </a:p>
        </p:txBody>
      </p:sp>
    </p:spTree>
    <p:extLst>
      <p:ext uri="{BB962C8B-B14F-4D97-AF65-F5344CB8AC3E}">
        <p14:creationId xmlns:p14="http://schemas.microsoft.com/office/powerpoint/2010/main" val="3523263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9D24BA0-8626-4C11-B4CC-AB1846720F80}" type="datetimeFigureOut">
              <a:rPr lang="tr-TR" smtClean="0"/>
              <a:t>5.12.2022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99277BF-9736-49C0-9039-45E99D335171}" type="slidenum">
              <a:rPr lang="tr-TR" smtClean="0"/>
              <a:t>‹#›</a:t>
            </a:fld>
            <a:endParaRPr lang="tr-TR"/>
          </a:p>
        </p:txBody>
      </p:sp>
    </p:spTree>
    <p:extLst>
      <p:ext uri="{BB962C8B-B14F-4D97-AF65-F5344CB8AC3E}">
        <p14:creationId xmlns:p14="http://schemas.microsoft.com/office/powerpoint/2010/main" val="3277737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9D24BA0-8626-4C11-B4CC-AB1846720F80}" type="datetimeFigureOut">
              <a:rPr lang="tr-TR" smtClean="0"/>
              <a:t>5.12.2022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99277BF-9736-49C0-9039-45E99D335171}" type="slidenum">
              <a:rPr lang="tr-TR" smtClean="0"/>
              <a:t>‹#›</a:t>
            </a:fld>
            <a:endParaRPr lang="tr-TR"/>
          </a:p>
        </p:txBody>
      </p:sp>
    </p:spTree>
    <p:extLst>
      <p:ext uri="{BB962C8B-B14F-4D97-AF65-F5344CB8AC3E}">
        <p14:creationId xmlns:p14="http://schemas.microsoft.com/office/powerpoint/2010/main" val="170449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9D24BA0-8626-4C11-B4CC-AB1846720F80}" type="datetimeFigureOut">
              <a:rPr lang="tr-TR" smtClean="0"/>
              <a:t>5.12.2022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99277BF-9736-49C0-9039-45E99D335171}" type="slidenum">
              <a:rPr lang="tr-TR" smtClean="0"/>
              <a:t>‹#›</a:t>
            </a:fld>
            <a:endParaRPr lang="tr-TR"/>
          </a:p>
        </p:txBody>
      </p:sp>
    </p:spTree>
    <p:extLst>
      <p:ext uri="{BB962C8B-B14F-4D97-AF65-F5344CB8AC3E}">
        <p14:creationId xmlns:p14="http://schemas.microsoft.com/office/powerpoint/2010/main" val="4174622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9D24BA0-8626-4C11-B4CC-AB1846720F80}" type="datetimeFigureOut">
              <a:rPr lang="tr-TR" smtClean="0"/>
              <a:t>5.12.2022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99277BF-9736-49C0-9039-45E99D335171}" type="slidenum">
              <a:rPr lang="tr-TR" smtClean="0"/>
              <a:t>‹#›</a:t>
            </a:fld>
            <a:endParaRPr lang="tr-TR"/>
          </a:p>
        </p:txBody>
      </p:sp>
    </p:spTree>
    <p:extLst>
      <p:ext uri="{BB962C8B-B14F-4D97-AF65-F5344CB8AC3E}">
        <p14:creationId xmlns:p14="http://schemas.microsoft.com/office/powerpoint/2010/main" val="1521893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9D24BA0-8626-4C11-B4CC-AB1846720F80}" type="datetimeFigureOut">
              <a:rPr lang="tr-TR" smtClean="0"/>
              <a:t>5.12.2022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99277BF-9736-49C0-9039-45E99D335171}" type="slidenum">
              <a:rPr lang="tr-TR" smtClean="0"/>
              <a:t>‹#›</a:t>
            </a:fld>
            <a:endParaRPr lang="tr-TR"/>
          </a:p>
        </p:txBody>
      </p:sp>
    </p:spTree>
    <p:extLst>
      <p:ext uri="{BB962C8B-B14F-4D97-AF65-F5344CB8AC3E}">
        <p14:creationId xmlns:p14="http://schemas.microsoft.com/office/powerpoint/2010/main" val="686897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9D24BA0-8626-4C11-B4CC-AB1846720F80}" type="datetimeFigureOut">
              <a:rPr lang="tr-TR" smtClean="0"/>
              <a:t>5.12.2022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99277BF-9736-49C0-9039-45E99D335171}" type="slidenum">
              <a:rPr lang="tr-TR" smtClean="0"/>
              <a:t>‹#›</a:t>
            </a:fld>
            <a:endParaRPr lang="tr-TR"/>
          </a:p>
        </p:txBody>
      </p:sp>
    </p:spTree>
    <p:extLst>
      <p:ext uri="{BB962C8B-B14F-4D97-AF65-F5344CB8AC3E}">
        <p14:creationId xmlns:p14="http://schemas.microsoft.com/office/powerpoint/2010/main" val="401929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9D24BA0-8626-4C11-B4CC-AB1846720F80}" type="datetimeFigureOut">
              <a:rPr lang="tr-TR" smtClean="0"/>
              <a:t>5.12.2022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99277BF-9736-49C0-9039-45E99D335171}" type="slidenum">
              <a:rPr lang="tr-TR" smtClean="0"/>
              <a:t>‹#›</a:t>
            </a:fld>
            <a:endParaRPr lang="tr-TR"/>
          </a:p>
        </p:txBody>
      </p:sp>
    </p:spTree>
    <p:extLst>
      <p:ext uri="{BB962C8B-B14F-4D97-AF65-F5344CB8AC3E}">
        <p14:creationId xmlns:p14="http://schemas.microsoft.com/office/powerpoint/2010/main" val="1796725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D24BA0-8626-4C11-B4CC-AB1846720F80}" type="datetimeFigureOut">
              <a:rPr lang="tr-TR" smtClean="0"/>
              <a:t>5.12.2022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99277BF-9736-49C0-9039-45E99D335171}" type="slidenum">
              <a:rPr lang="tr-TR" smtClean="0"/>
              <a:t>‹#›</a:t>
            </a:fld>
            <a:endParaRPr lang="tr-TR"/>
          </a:p>
        </p:txBody>
      </p:sp>
    </p:spTree>
    <p:extLst>
      <p:ext uri="{BB962C8B-B14F-4D97-AF65-F5344CB8AC3E}">
        <p14:creationId xmlns:p14="http://schemas.microsoft.com/office/powerpoint/2010/main" val="2371804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9D24BA0-8626-4C11-B4CC-AB1846720F80}" type="datetimeFigureOut">
              <a:rPr lang="tr-TR" smtClean="0"/>
              <a:t>5.12.2022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99277BF-9736-49C0-9039-45E99D335171}" type="slidenum">
              <a:rPr lang="tr-TR" smtClean="0"/>
              <a:t>‹#›</a:t>
            </a:fld>
            <a:endParaRPr lang="tr-TR"/>
          </a:p>
        </p:txBody>
      </p:sp>
    </p:spTree>
    <p:extLst>
      <p:ext uri="{BB962C8B-B14F-4D97-AF65-F5344CB8AC3E}">
        <p14:creationId xmlns:p14="http://schemas.microsoft.com/office/powerpoint/2010/main" val="2083595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9D24BA0-8626-4C11-B4CC-AB1846720F80}" type="datetimeFigureOut">
              <a:rPr lang="tr-TR" smtClean="0"/>
              <a:t>5.12.2022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99277BF-9736-49C0-9039-45E99D335171}" type="slidenum">
              <a:rPr lang="tr-TR" smtClean="0"/>
              <a:t>‹#›</a:t>
            </a:fld>
            <a:endParaRPr lang="tr-TR"/>
          </a:p>
        </p:txBody>
      </p:sp>
    </p:spTree>
    <p:extLst>
      <p:ext uri="{BB962C8B-B14F-4D97-AF65-F5344CB8AC3E}">
        <p14:creationId xmlns:p14="http://schemas.microsoft.com/office/powerpoint/2010/main" val="2017343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9D24BA0-8626-4C11-B4CC-AB1846720F80}" type="datetimeFigureOut">
              <a:rPr lang="tr-TR" smtClean="0"/>
              <a:t>5.12.2022</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99277BF-9736-49C0-9039-45E99D335171}" type="slidenum">
              <a:rPr lang="tr-TR" smtClean="0"/>
              <a:t>‹#›</a:t>
            </a:fld>
            <a:endParaRPr lang="tr-TR"/>
          </a:p>
        </p:txBody>
      </p:sp>
    </p:spTree>
    <p:extLst>
      <p:ext uri="{BB962C8B-B14F-4D97-AF65-F5344CB8AC3E}">
        <p14:creationId xmlns:p14="http://schemas.microsoft.com/office/powerpoint/2010/main" val="4059140717"/>
      </p:ext>
    </p:extLst>
  </p:cSld>
  <p:clrMap bg1="dk1" tx1="lt1" bg2="dk2" tx2="lt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 id="2147484020" r:id="rId13"/>
    <p:sldLayoutId id="2147484021" r:id="rId14"/>
    <p:sldLayoutId id="2147484022" r:id="rId15"/>
    <p:sldLayoutId id="2147484023" r:id="rId16"/>
    <p:sldLayoutId id="2147484024"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1802423" y="345100"/>
            <a:ext cx="9355014" cy="4000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tr-TR" sz="1600" b="1" dirty="0" smtClean="0">
                <a:solidFill>
                  <a:schemeClr val="bg1"/>
                </a:solidFill>
                <a:latin typeface="Times New Roman" panose="02020603050405020304" pitchFamily="18" charset="0"/>
                <a:ea typeface="Times New Roman" panose="02020603050405020304" pitchFamily="18" charset="0"/>
              </a:rPr>
              <a:t>İLK</a:t>
            </a:r>
            <a:r>
              <a:rPr lang="tr-TR" sz="1600" b="1" dirty="0" smtClean="0">
                <a:solidFill>
                  <a:schemeClr val="bg1"/>
                </a:solidFill>
                <a:effectLst/>
                <a:latin typeface="Times New Roman" panose="02020603050405020304" pitchFamily="18" charset="0"/>
                <a:ea typeface="Times New Roman" panose="02020603050405020304" pitchFamily="18" charset="0"/>
              </a:rPr>
              <a:t>OKUL </a:t>
            </a:r>
            <a:r>
              <a:rPr lang="tr-TR" sz="1600" b="1" dirty="0">
                <a:solidFill>
                  <a:schemeClr val="bg1"/>
                </a:solidFill>
                <a:effectLst/>
                <a:latin typeface="Times New Roman" panose="02020603050405020304" pitchFamily="18" charset="0"/>
                <a:ea typeface="Times New Roman" panose="02020603050405020304" pitchFamily="18" charset="0"/>
              </a:rPr>
              <a:t>OYUN </a:t>
            </a:r>
            <a:r>
              <a:rPr lang="tr-TR" sz="1600" b="1" dirty="0" smtClean="0">
                <a:solidFill>
                  <a:schemeClr val="bg1"/>
                </a:solidFill>
                <a:effectLst/>
                <a:latin typeface="Times New Roman" panose="02020603050405020304" pitchFamily="18" charset="0"/>
                <a:ea typeface="Times New Roman" panose="02020603050405020304" pitchFamily="18" charset="0"/>
              </a:rPr>
              <a:t>KARTLARI						1. </a:t>
            </a:r>
            <a:r>
              <a:rPr lang="tr-TR" sz="1600" b="1" dirty="0">
                <a:solidFill>
                  <a:schemeClr val="bg1"/>
                </a:solidFill>
                <a:effectLst/>
                <a:latin typeface="Times New Roman" panose="02020603050405020304" pitchFamily="18" charset="0"/>
                <a:ea typeface="Times New Roman" panose="02020603050405020304" pitchFamily="18" charset="0"/>
              </a:rPr>
              <a:t>SINIF</a:t>
            </a:r>
            <a:endParaRPr lang="tr-TR" sz="1100" dirty="0">
              <a:solidFill>
                <a:schemeClr val="bg1"/>
              </a:solidFill>
              <a:effectLst/>
              <a:latin typeface="Times New Roman" panose="02020603050405020304" pitchFamily="18" charset="0"/>
              <a:ea typeface="Times New Roman" panose="02020603050405020304" pitchFamily="18"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099" y="367080"/>
            <a:ext cx="1066801" cy="1066801"/>
          </a:xfrm>
          <a:prstGeom prst="rect">
            <a:avLst/>
          </a:prstGeom>
        </p:spPr>
      </p:pic>
      <p:sp>
        <p:nvSpPr>
          <p:cNvPr id="7" name="Metin Kutusu 30"/>
          <p:cNvSpPr txBox="1"/>
          <p:nvPr/>
        </p:nvSpPr>
        <p:spPr>
          <a:xfrm>
            <a:off x="7570177" y="1835035"/>
            <a:ext cx="4167554" cy="2024788"/>
          </a:xfrm>
          <a:prstGeom prst="rect">
            <a:avLst/>
          </a:prstGeom>
          <a:solidFill>
            <a:schemeClr val="tx1"/>
          </a:solidFill>
          <a:ln w="76200">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lvl="0" algn="ctr">
              <a:lnSpc>
                <a:spcPct val="107000"/>
              </a:lnSpc>
              <a:spcAft>
                <a:spcPts val="0"/>
              </a:spcAft>
            </a:pPr>
            <a:r>
              <a:rPr lang="tr-TR" sz="1200" b="1" u="sng" dirty="0" smtClean="0">
                <a:solidFill>
                  <a:schemeClr val="bg1"/>
                </a:solidFill>
                <a:latin typeface="Calibri" panose="020F0502020204030204" pitchFamily="34" charset="0"/>
                <a:ea typeface="Calibri" panose="020F0502020204030204" pitchFamily="34" charset="0"/>
                <a:cs typeface="Calibri" panose="020F0502020204030204" pitchFamily="34" charset="0"/>
              </a:rPr>
              <a:t>AÇIKLAMA</a:t>
            </a:r>
            <a:endParaRPr lang="tr-TR" sz="1200" b="1" u="sng"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71450" lvl="0" indent="-171450">
              <a:buFont typeface="Wingdings" panose="05000000000000000000" pitchFamily="2" charset="2"/>
              <a:buChar char="Ø"/>
            </a:pPr>
            <a:r>
              <a:rPr lang="tr-TR" sz="1200" dirty="0">
                <a:solidFill>
                  <a:schemeClr val="bg1"/>
                </a:solidFill>
                <a:latin typeface="Calibri" panose="020F0502020204030204" pitchFamily="34" charset="0"/>
                <a:cs typeface="Calibri" panose="020F0502020204030204" pitchFamily="34" charset="0"/>
              </a:rPr>
              <a:t>Takımlar 5 Kız –5 Erkek  </a:t>
            </a:r>
            <a:r>
              <a:rPr lang="tr-TR" sz="1200" dirty="0" smtClean="0">
                <a:solidFill>
                  <a:schemeClr val="bg1"/>
                </a:solidFill>
                <a:latin typeface="Calibri" panose="020F0502020204030204" pitchFamily="34" charset="0"/>
                <a:cs typeface="Calibri" panose="020F0502020204030204" pitchFamily="34" charset="0"/>
              </a:rPr>
              <a:t>oyuncudan oluşmalı, karma </a:t>
            </a:r>
            <a:r>
              <a:rPr lang="tr-TR" sz="1200" dirty="0">
                <a:solidFill>
                  <a:schemeClr val="bg1"/>
                </a:solidFill>
                <a:latin typeface="Calibri" panose="020F0502020204030204" pitchFamily="34" charset="0"/>
                <a:cs typeface="Calibri" panose="020F0502020204030204" pitchFamily="34" charset="0"/>
              </a:rPr>
              <a:t>takım olmalıdır.</a:t>
            </a:r>
          </a:p>
          <a:p>
            <a:pPr marL="171450" lvl="0" indent="-171450">
              <a:buFont typeface="Wingdings" panose="05000000000000000000" pitchFamily="2" charset="2"/>
              <a:buChar char="Ø"/>
            </a:pPr>
            <a:r>
              <a:rPr lang="tr-TR" sz="1200" dirty="0">
                <a:solidFill>
                  <a:schemeClr val="bg1"/>
                </a:solidFill>
                <a:latin typeface="Calibri" panose="020F0502020204030204" pitchFamily="34" charset="0"/>
                <a:cs typeface="Calibri" panose="020F0502020204030204" pitchFamily="34" charset="0"/>
              </a:rPr>
              <a:t>Takımların ilk oyuncuları yarışmaya başlar. Belirlenen hedefin etrafından dönerek, arkadaşının eline dokunur. Sıradaki oyuncu koşmaya başlar.</a:t>
            </a:r>
          </a:p>
          <a:p>
            <a:pPr marL="171450" lvl="0" indent="-171450">
              <a:buFont typeface="Wingdings" panose="05000000000000000000" pitchFamily="2" charset="2"/>
              <a:buChar char="Ø"/>
            </a:pPr>
            <a:r>
              <a:rPr lang="tr-TR" sz="1200" dirty="0">
                <a:solidFill>
                  <a:schemeClr val="bg1"/>
                </a:solidFill>
                <a:latin typeface="Calibri" panose="020F0502020204030204" pitchFamily="34" charset="0"/>
                <a:cs typeface="Calibri" panose="020F0502020204030204" pitchFamily="34" charset="0"/>
              </a:rPr>
              <a:t>Bütün oyuncular koşuyu tamamlar. Takımı önde gelen oyunu kazanır.</a:t>
            </a:r>
          </a:p>
          <a:p>
            <a:pPr marL="171450" lvl="0" indent="-171450">
              <a:buFont typeface="Wingdings" panose="05000000000000000000" pitchFamily="2" charset="2"/>
              <a:buChar char="Ø"/>
            </a:pPr>
            <a:r>
              <a:rPr lang="tr-TR" sz="1200" dirty="0">
                <a:solidFill>
                  <a:schemeClr val="bg1"/>
                </a:solidFill>
                <a:latin typeface="Calibri" panose="020F0502020204030204" pitchFamily="34" charset="0"/>
                <a:cs typeface="Calibri" panose="020F0502020204030204" pitchFamily="34" charset="0"/>
              </a:rPr>
              <a:t>Belirlenen hedef 10-20 metre arası olabilir.</a:t>
            </a:r>
          </a:p>
        </p:txBody>
      </p:sp>
      <p:sp>
        <p:nvSpPr>
          <p:cNvPr id="8" name="Metin Kutusu 30"/>
          <p:cNvSpPr txBox="1"/>
          <p:nvPr/>
        </p:nvSpPr>
        <p:spPr>
          <a:xfrm>
            <a:off x="7570177" y="4138981"/>
            <a:ext cx="4167554" cy="1408963"/>
          </a:xfrm>
          <a:prstGeom prst="rect">
            <a:avLst/>
          </a:prstGeom>
          <a:solidFill>
            <a:schemeClr val="tx1"/>
          </a:solidFill>
          <a:ln w="76200">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lvl="0" algn="ctr">
              <a:lnSpc>
                <a:spcPct val="107000"/>
              </a:lnSpc>
              <a:spcAft>
                <a:spcPts val="0"/>
              </a:spcAft>
            </a:pPr>
            <a:r>
              <a:rPr lang="tr-TR" sz="1200" b="1" u="sng"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GÜVENLİK</a:t>
            </a:r>
            <a:endParaRPr lang="tr-TR" sz="1200" b="1" u="sng"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Ø"/>
            </a:pPr>
            <a:r>
              <a:rPr lang="tr-TR" sz="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Takımları arasındaki mesafe iyi ayarlanmalıdır.</a:t>
            </a:r>
          </a:p>
          <a:p>
            <a:pPr marL="342900" lvl="0" indent="-342900">
              <a:lnSpc>
                <a:spcPct val="107000"/>
              </a:lnSpc>
              <a:spcAft>
                <a:spcPts val="0"/>
              </a:spcAft>
              <a:buFont typeface="Wingdings" panose="05000000000000000000" pitchFamily="2" charset="2"/>
              <a:buChar char="Ø"/>
            </a:pPr>
            <a:r>
              <a:rPr lang="tr-TR"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Koşacak olan oyuncu bitime yakın diğer arkadaşları ile çarpışmayı önlemek amacı ile bir hat üzerinde beklemelidirler.</a:t>
            </a:r>
            <a:endParaRPr lang="tr-T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Metin Kutusu 30"/>
          <p:cNvSpPr txBox="1"/>
          <p:nvPr/>
        </p:nvSpPr>
        <p:spPr>
          <a:xfrm>
            <a:off x="7570177" y="5789002"/>
            <a:ext cx="4167554" cy="770058"/>
          </a:xfrm>
          <a:prstGeom prst="rect">
            <a:avLst/>
          </a:prstGeom>
          <a:solidFill>
            <a:schemeClr val="tx1"/>
          </a:solidFill>
          <a:ln w="76200">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lvl="0" algn="ctr">
              <a:lnSpc>
                <a:spcPct val="107000"/>
              </a:lnSpc>
              <a:spcAft>
                <a:spcPts val="0"/>
              </a:spcAft>
            </a:pPr>
            <a:r>
              <a:rPr lang="tr-TR" sz="1200" b="1" u="sng"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EKİPMAN</a:t>
            </a:r>
            <a:endParaRPr lang="tr-TR" sz="1200" b="1" u="sng"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0"/>
              </a:spcAft>
              <a:buFont typeface="Wingdings" panose="05000000000000000000" pitchFamily="2" charset="2"/>
              <a:buChar char="Ø"/>
            </a:pPr>
            <a:r>
              <a:rPr lang="tr-TR"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Huni, Slalom Çubuğu (</a:t>
            </a:r>
            <a:r>
              <a:rPr lang="tr-TR" sz="1200" dirty="0" err="1" smtClean="0">
                <a:solidFill>
                  <a:schemeClr val="bg1"/>
                </a:solidFill>
                <a:latin typeface="Calibri" panose="020F0502020204030204" pitchFamily="34" charset="0"/>
                <a:ea typeface="Calibri" panose="020F0502020204030204" pitchFamily="34" charset="0"/>
                <a:cs typeface="Times New Roman" panose="02020603050405020304" pitchFamily="18" charset="0"/>
              </a:rPr>
              <a:t>vb</a:t>
            </a:r>
            <a:r>
              <a:rPr lang="tr-TR"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yumuşak malzemeler)</a:t>
            </a:r>
            <a:endParaRPr lang="tr-T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Yuvarlatılmış Dikdörtgen 10"/>
          <p:cNvSpPr/>
          <p:nvPr/>
        </p:nvSpPr>
        <p:spPr>
          <a:xfrm>
            <a:off x="2206869" y="819523"/>
            <a:ext cx="8299939" cy="7363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tr-TR" sz="2800" b="1" dirty="0" smtClean="0">
                <a:solidFill>
                  <a:schemeClr val="bg1"/>
                </a:solidFill>
                <a:latin typeface="Times New Roman" panose="02020603050405020304" pitchFamily="18" charset="0"/>
                <a:ea typeface="Times New Roman" panose="02020603050405020304" pitchFamily="18" charset="0"/>
              </a:rPr>
              <a:t>EL DEĞDİREREK BAYRAK KOŞUSU OYUNU</a:t>
            </a:r>
            <a:endParaRPr lang="tr-TR" sz="2800" b="1" dirty="0">
              <a:solidFill>
                <a:schemeClr val="bg1"/>
              </a:solidFill>
              <a:effectLst/>
              <a:latin typeface="Times New Roman" panose="02020603050405020304" pitchFamily="18" charset="0"/>
              <a:ea typeface="Times New Roman" panose="02020603050405020304" pitchFamily="18" charset="0"/>
            </a:endParaRPr>
          </a:p>
        </p:txBody>
      </p:sp>
      <p:pic>
        <p:nvPicPr>
          <p:cNvPr id="13"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099" y="1870038"/>
            <a:ext cx="6729047" cy="4689022"/>
          </a:xfrm>
          <a:prstGeom prst="rect">
            <a:avLst/>
          </a:prstGeom>
          <a:ln w="127000" cap="sq">
            <a:solidFill>
              <a:srgbClr val="FF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984171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1802423" y="345100"/>
            <a:ext cx="9355014" cy="4000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tr-TR" sz="1600" b="1" dirty="0" smtClean="0">
                <a:solidFill>
                  <a:schemeClr val="bg1"/>
                </a:solidFill>
                <a:latin typeface="Times New Roman" panose="02020603050405020304" pitchFamily="18" charset="0"/>
                <a:ea typeface="Times New Roman" panose="02020603050405020304" pitchFamily="18" charset="0"/>
              </a:rPr>
              <a:t>İLK</a:t>
            </a:r>
            <a:r>
              <a:rPr lang="tr-TR" sz="1600" b="1" dirty="0" smtClean="0">
                <a:solidFill>
                  <a:schemeClr val="bg1"/>
                </a:solidFill>
                <a:effectLst/>
                <a:latin typeface="Times New Roman" panose="02020603050405020304" pitchFamily="18" charset="0"/>
                <a:ea typeface="Times New Roman" panose="02020603050405020304" pitchFamily="18" charset="0"/>
              </a:rPr>
              <a:t>OKUL </a:t>
            </a:r>
            <a:r>
              <a:rPr lang="tr-TR" sz="1600" b="1" dirty="0">
                <a:solidFill>
                  <a:schemeClr val="bg1"/>
                </a:solidFill>
                <a:effectLst/>
                <a:latin typeface="Times New Roman" panose="02020603050405020304" pitchFamily="18" charset="0"/>
                <a:ea typeface="Times New Roman" panose="02020603050405020304" pitchFamily="18" charset="0"/>
              </a:rPr>
              <a:t>OYUN </a:t>
            </a:r>
            <a:r>
              <a:rPr lang="tr-TR" sz="1600" b="1" dirty="0" smtClean="0">
                <a:solidFill>
                  <a:schemeClr val="bg1"/>
                </a:solidFill>
                <a:effectLst/>
                <a:latin typeface="Times New Roman" panose="02020603050405020304" pitchFamily="18" charset="0"/>
                <a:ea typeface="Times New Roman" panose="02020603050405020304" pitchFamily="18" charset="0"/>
              </a:rPr>
              <a:t>KARTLARI						2. </a:t>
            </a:r>
            <a:r>
              <a:rPr lang="tr-TR" sz="1600" b="1" dirty="0">
                <a:solidFill>
                  <a:schemeClr val="bg1"/>
                </a:solidFill>
                <a:effectLst/>
                <a:latin typeface="Times New Roman" panose="02020603050405020304" pitchFamily="18" charset="0"/>
                <a:ea typeface="Times New Roman" panose="02020603050405020304" pitchFamily="18" charset="0"/>
              </a:rPr>
              <a:t>SINIF</a:t>
            </a:r>
            <a:endParaRPr lang="tr-TR" sz="1100" dirty="0">
              <a:solidFill>
                <a:schemeClr val="bg1"/>
              </a:solidFill>
              <a:effectLst/>
              <a:latin typeface="Times New Roman" panose="02020603050405020304" pitchFamily="18" charset="0"/>
              <a:ea typeface="Times New Roman" panose="02020603050405020304" pitchFamily="18"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099" y="367080"/>
            <a:ext cx="1066801" cy="1066801"/>
          </a:xfrm>
          <a:prstGeom prst="rect">
            <a:avLst/>
          </a:prstGeom>
        </p:spPr>
      </p:pic>
      <p:sp>
        <p:nvSpPr>
          <p:cNvPr id="7" name="Metin Kutusu 30"/>
          <p:cNvSpPr txBox="1"/>
          <p:nvPr/>
        </p:nvSpPr>
        <p:spPr>
          <a:xfrm>
            <a:off x="7570177" y="1835035"/>
            <a:ext cx="4167554" cy="1897663"/>
          </a:xfrm>
          <a:prstGeom prst="rect">
            <a:avLst/>
          </a:prstGeom>
          <a:solidFill>
            <a:schemeClr val="tx1"/>
          </a:solidFill>
          <a:ln w="76200">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lvl="0" algn="ctr">
              <a:lnSpc>
                <a:spcPct val="107000"/>
              </a:lnSpc>
              <a:spcAft>
                <a:spcPts val="0"/>
              </a:spcAft>
            </a:pPr>
            <a:r>
              <a:rPr lang="tr-TR" sz="1200" b="1" u="sng" dirty="0" smtClean="0">
                <a:solidFill>
                  <a:schemeClr val="bg1"/>
                </a:solidFill>
                <a:latin typeface="Calibri" panose="020F0502020204030204" pitchFamily="34" charset="0"/>
                <a:ea typeface="Calibri" panose="020F0502020204030204" pitchFamily="34" charset="0"/>
                <a:cs typeface="Calibri" panose="020F0502020204030204" pitchFamily="34" charset="0"/>
              </a:rPr>
              <a:t>AÇIKLAMA</a:t>
            </a:r>
            <a:endParaRPr lang="tr-TR" sz="1200" b="1" u="sng"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71450" lvl="0" indent="-171450">
              <a:buFont typeface="Wingdings" panose="05000000000000000000" pitchFamily="2" charset="2"/>
              <a:buChar char="Ø"/>
            </a:pPr>
            <a:r>
              <a:rPr lang="tr-TR" sz="1200" dirty="0">
                <a:solidFill>
                  <a:schemeClr val="bg1"/>
                </a:solidFill>
                <a:latin typeface="Calibri" panose="020F0502020204030204" pitchFamily="34" charset="0"/>
                <a:cs typeface="Calibri" panose="020F0502020204030204" pitchFamily="34" charset="0"/>
              </a:rPr>
              <a:t>Takımlar 5 Kız –5 Erkek </a:t>
            </a:r>
            <a:r>
              <a:rPr lang="tr-TR" sz="1200" dirty="0" smtClean="0">
                <a:solidFill>
                  <a:schemeClr val="bg1"/>
                </a:solidFill>
                <a:latin typeface="Calibri" panose="020F0502020204030204" pitchFamily="34" charset="0"/>
                <a:cs typeface="Calibri" panose="020F0502020204030204" pitchFamily="34" charset="0"/>
              </a:rPr>
              <a:t>oluşmalı, </a:t>
            </a:r>
            <a:r>
              <a:rPr lang="tr-TR" sz="1200" dirty="0">
                <a:solidFill>
                  <a:schemeClr val="bg1"/>
                </a:solidFill>
                <a:latin typeface="Calibri" panose="020F0502020204030204" pitchFamily="34" charset="0"/>
                <a:cs typeface="Calibri" panose="020F0502020204030204" pitchFamily="34" charset="0"/>
              </a:rPr>
              <a:t>karma takım olmalıdır.</a:t>
            </a:r>
          </a:p>
          <a:p>
            <a:pPr marL="171450" lvl="0" indent="-171450">
              <a:buFont typeface="Wingdings" panose="05000000000000000000" pitchFamily="2" charset="2"/>
              <a:buChar char="Ø"/>
            </a:pPr>
            <a:r>
              <a:rPr lang="tr-TR" sz="1200" dirty="0">
                <a:solidFill>
                  <a:schemeClr val="bg1"/>
                </a:solidFill>
                <a:latin typeface="Calibri" panose="020F0502020204030204" pitchFamily="34" charset="0"/>
                <a:cs typeface="Calibri" panose="020F0502020204030204" pitchFamily="34" charset="0"/>
              </a:rPr>
              <a:t>Takımların ilk oyuncuları yarışmaya başlar. Büyük bir daire oluşturulur. Oyuncular sırasıyla takımı adına dairenin etrafında (her oyuncu 1 tur koşmak kaydıyla) koşmaya başlar. </a:t>
            </a:r>
          </a:p>
          <a:p>
            <a:pPr marL="171450" lvl="0" indent="-171450">
              <a:buFont typeface="Wingdings" panose="05000000000000000000" pitchFamily="2" charset="2"/>
              <a:buChar char="Ø"/>
            </a:pPr>
            <a:r>
              <a:rPr lang="tr-TR" sz="1200" dirty="0">
                <a:solidFill>
                  <a:schemeClr val="bg1"/>
                </a:solidFill>
                <a:latin typeface="Calibri" panose="020F0502020204030204" pitchFamily="34" charset="0"/>
                <a:cs typeface="Calibri" panose="020F0502020204030204" pitchFamily="34" charset="0"/>
              </a:rPr>
              <a:t>Bütün oyuncular koşuyu tamamlar. Takımı önde gelen oyunu kazanır.</a:t>
            </a:r>
          </a:p>
          <a:p>
            <a:pPr marL="171450" lvl="0" indent="-171450">
              <a:buFont typeface="Wingdings" panose="05000000000000000000" pitchFamily="2" charset="2"/>
              <a:buChar char="Ø"/>
            </a:pPr>
            <a:r>
              <a:rPr lang="tr-TR" sz="1200" dirty="0">
                <a:solidFill>
                  <a:schemeClr val="bg1"/>
                </a:solidFill>
                <a:latin typeface="Calibri" panose="020F0502020204030204" pitchFamily="34" charset="0"/>
                <a:cs typeface="Calibri" panose="020F0502020204030204" pitchFamily="34" charset="0"/>
              </a:rPr>
              <a:t>Belirlenen hedef 30-40 metre arası olabilir.</a:t>
            </a:r>
          </a:p>
        </p:txBody>
      </p:sp>
      <p:sp>
        <p:nvSpPr>
          <p:cNvPr id="8" name="Metin Kutusu 30"/>
          <p:cNvSpPr txBox="1"/>
          <p:nvPr/>
        </p:nvSpPr>
        <p:spPr>
          <a:xfrm>
            <a:off x="7570177" y="4011857"/>
            <a:ext cx="4167554" cy="1536088"/>
          </a:xfrm>
          <a:prstGeom prst="rect">
            <a:avLst/>
          </a:prstGeom>
          <a:solidFill>
            <a:schemeClr val="tx1"/>
          </a:solidFill>
          <a:ln w="76200">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lvl="0" algn="ctr">
              <a:lnSpc>
                <a:spcPct val="107000"/>
              </a:lnSpc>
              <a:spcAft>
                <a:spcPts val="0"/>
              </a:spcAft>
            </a:pPr>
            <a:r>
              <a:rPr lang="tr-TR" sz="1200" b="1" u="sng"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GÜVENLİK</a:t>
            </a:r>
            <a:endParaRPr lang="tr-TR" sz="1200" b="1" u="sng"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Ø"/>
            </a:pPr>
            <a:r>
              <a:rPr lang="tr-TR" sz="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Takımlar arasındaki mesafe iyi ayarlanmalıdır.</a:t>
            </a:r>
          </a:p>
          <a:p>
            <a:pPr marL="342900" lvl="0" indent="-342900">
              <a:lnSpc>
                <a:spcPct val="107000"/>
              </a:lnSpc>
              <a:spcAft>
                <a:spcPts val="0"/>
              </a:spcAft>
              <a:buFont typeface="Wingdings" panose="05000000000000000000" pitchFamily="2" charset="2"/>
              <a:buChar char="Ø"/>
            </a:pPr>
            <a:r>
              <a:rPr lang="tr-TR"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Koşacak olan oyuncu bitime yakın diğer takım arkadaşları ile çarpışmayı önlemek amacıyla bir hat üzerinde beklemelidirler. </a:t>
            </a:r>
          </a:p>
          <a:p>
            <a:pPr marL="342900" lvl="0" indent="-342900">
              <a:lnSpc>
                <a:spcPct val="107000"/>
              </a:lnSpc>
              <a:spcAft>
                <a:spcPts val="0"/>
              </a:spcAft>
              <a:buFont typeface="Wingdings" panose="05000000000000000000" pitchFamily="2" charset="2"/>
              <a:buChar char="Ø"/>
            </a:pPr>
            <a:r>
              <a:rPr lang="tr-TR" sz="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Oyuncuların yarışacağı daire keskin ve küçük olmamalıdır.</a:t>
            </a:r>
          </a:p>
        </p:txBody>
      </p:sp>
      <p:sp>
        <p:nvSpPr>
          <p:cNvPr id="9" name="Metin Kutusu 30"/>
          <p:cNvSpPr txBox="1"/>
          <p:nvPr/>
        </p:nvSpPr>
        <p:spPr>
          <a:xfrm>
            <a:off x="7570177" y="5789002"/>
            <a:ext cx="4167554" cy="770058"/>
          </a:xfrm>
          <a:prstGeom prst="rect">
            <a:avLst/>
          </a:prstGeom>
          <a:solidFill>
            <a:schemeClr val="tx1"/>
          </a:solidFill>
          <a:ln w="76200">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lvl="0" algn="ctr">
              <a:lnSpc>
                <a:spcPct val="107000"/>
              </a:lnSpc>
              <a:spcAft>
                <a:spcPts val="0"/>
              </a:spcAft>
            </a:pPr>
            <a:r>
              <a:rPr lang="tr-TR" sz="1200" b="1" u="sng"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EKİPMAN</a:t>
            </a:r>
            <a:endParaRPr lang="tr-TR" sz="1200" b="1" u="sng"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0"/>
              </a:spcAft>
              <a:buFont typeface="Wingdings" panose="05000000000000000000" pitchFamily="2" charset="2"/>
              <a:buChar char="Ø"/>
            </a:pPr>
            <a:r>
              <a:rPr lang="tr-TR"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Huni, Slalom Çubuğu, Tebeşir, Bant vb.</a:t>
            </a:r>
            <a:endParaRPr lang="tr-T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Yuvarlatılmış Dikdörtgen 10"/>
          <p:cNvSpPr/>
          <p:nvPr/>
        </p:nvSpPr>
        <p:spPr>
          <a:xfrm>
            <a:off x="2769577" y="819523"/>
            <a:ext cx="7104185" cy="7363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tr-TR" sz="2800" b="1" dirty="0" smtClean="0">
                <a:solidFill>
                  <a:schemeClr val="bg1"/>
                </a:solidFill>
                <a:latin typeface="Times New Roman" panose="02020603050405020304" pitchFamily="18" charset="0"/>
                <a:ea typeface="Times New Roman" panose="02020603050405020304" pitchFamily="18" charset="0"/>
              </a:rPr>
              <a:t>DAİRESEL BAYRAK KOŞUSU OYUNU</a:t>
            </a:r>
            <a:endParaRPr lang="tr-TR" sz="2800" b="1" dirty="0">
              <a:solidFill>
                <a:schemeClr val="bg1"/>
              </a:solidFill>
              <a:effectLst/>
              <a:latin typeface="Times New Roman" panose="02020603050405020304" pitchFamily="18" charset="0"/>
              <a:ea typeface="Times New Roman" panose="02020603050405020304" pitchFamily="18" charset="0"/>
            </a:endParaRPr>
          </a:p>
        </p:txBody>
      </p:sp>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099" y="1916723"/>
            <a:ext cx="6801799" cy="4580791"/>
          </a:xfrm>
          <a:prstGeom prst="rect">
            <a:avLst/>
          </a:prstGeom>
          <a:ln w="127000" cap="sq">
            <a:solidFill>
              <a:srgbClr val="FF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95029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1802423" y="345100"/>
            <a:ext cx="9355014" cy="4000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tr-TR" sz="1600" b="1" dirty="0" smtClean="0">
                <a:solidFill>
                  <a:schemeClr val="bg1"/>
                </a:solidFill>
                <a:latin typeface="Times New Roman" panose="02020603050405020304" pitchFamily="18" charset="0"/>
                <a:ea typeface="Times New Roman" panose="02020603050405020304" pitchFamily="18" charset="0"/>
              </a:rPr>
              <a:t>İLK</a:t>
            </a:r>
            <a:r>
              <a:rPr lang="tr-TR" sz="1600" b="1" dirty="0" smtClean="0">
                <a:solidFill>
                  <a:schemeClr val="bg1"/>
                </a:solidFill>
                <a:effectLst/>
                <a:latin typeface="Times New Roman" panose="02020603050405020304" pitchFamily="18" charset="0"/>
                <a:ea typeface="Times New Roman" panose="02020603050405020304" pitchFamily="18" charset="0"/>
              </a:rPr>
              <a:t>OKUL </a:t>
            </a:r>
            <a:r>
              <a:rPr lang="tr-TR" sz="1600" b="1" dirty="0">
                <a:solidFill>
                  <a:schemeClr val="bg1"/>
                </a:solidFill>
                <a:effectLst/>
                <a:latin typeface="Times New Roman" panose="02020603050405020304" pitchFamily="18" charset="0"/>
                <a:ea typeface="Times New Roman" panose="02020603050405020304" pitchFamily="18" charset="0"/>
              </a:rPr>
              <a:t>OYUN </a:t>
            </a:r>
            <a:r>
              <a:rPr lang="tr-TR" sz="1600" b="1" dirty="0" smtClean="0">
                <a:solidFill>
                  <a:schemeClr val="bg1"/>
                </a:solidFill>
                <a:effectLst/>
                <a:latin typeface="Times New Roman" panose="02020603050405020304" pitchFamily="18" charset="0"/>
                <a:ea typeface="Times New Roman" panose="02020603050405020304" pitchFamily="18" charset="0"/>
              </a:rPr>
              <a:t>KARTLARI						3. </a:t>
            </a:r>
            <a:r>
              <a:rPr lang="tr-TR" sz="1600" b="1" dirty="0">
                <a:solidFill>
                  <a:schemeClr val="bg1"/>
                </a:solidFill>
                <a:effectLst/>
                <a:latin typeface="Times New Roman" panose="02020603050405020304" pitchFamily="18" charset="0"/>
                <a:ea typeface="Times New Roman" panose="02020603050405020304" pitchFamily="18" charset="0"/>
              </a:rPr>
              <a:t>SINIF</a:t>
            </a:r>
            <a:endParaRPr lang="tr-TR" sz="1100" dirty="0">
              <a:solidFill>
                <a:schemeClr val="bg1"/>
              </a:solidFill>
              <a:effectLst/>
              <a:latin typeface="Times New Roman" panose="02020603050405020304" pitchFamily="18" charset="0"/>
              <a:ea typeface="Times New Roman" panose="02020603050405020304" pitchFamily="18"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099" y="367080"/>
            <a:ext cx="1066801" cy="1066801"/>
          </a:xfrm>
          <a:prstGeom prst="rect">
            <a:avLst/>
          </a:prstGeom>
        </p:spPr>
      </p:pic>
      <p:sp>
        <p:nvSpPr>
          <p:cNvPr id="7" name="Metin Kutusu 30"/>
          <p:cNvSpPr txBox="1"/>
          <p:nvPr/>
        </p:nvSpPr>
        <p:spPr>
          <a:xfrm>
            <a:off x="7570177" y="1843827"/>
            <a:ext cx="4167554" cy="2467332"/>
          </a:xfrm>
          <a:prstGeom prst="rect">
            <a:avLst/>
          </a:prstGeom>
          <a:solidFill>
            <a:schemeClr val="tx1"/>
          </a:solidFill>
          <a:ln w="76200">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lvl="0" algn="ctr">
              <a:lnSpc>
                <a:spcPct val="107000"/>
              </a:lnSpc>
              <a:spcAft>
                <a:spcPts val="0"/>
              </a:spcAft>
            </a:pPr>
            <a:r>
              <a:rPr lang="tr-TR" sz="1200" b="1" u="sng" dirty="0" smtClean="0">
                <a:solidFill>
                  <a:srgbClr val="FF0000"/>
                </a:solidFill>
                <a:latin typeface="Calibri" panose="020F0502020204030204" pitchFamily="34" charset="0"/>
                <a:ea typeface="Calibri" panose="020F0502020204030204" pitchFamily="34" charset="0"/>
                <a:cs typeface="Calibri" panose="020F0502020204030204" pitchFamily="34" charset="0"/>
              </a:rPr>
              <a:t>AÇIKLAMA</a:t>
            </a:r>
            <a:endParaRPr lang="tr-TR" sz="1200" b="1" u="sng" dirty="0" smtClean="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171450" lvl="0" indent="-171450">
              <a:buFont typeface="Wingdings" panose="05000000000000000000" pitchFamily="2" charset="2"/>
              <a:buChar char="Ø"/>
            </a:pPr>
            <a:r>
              <a:rPr lang="tr-TR" sz="1200" dirty="0">
                <a:solidFill>
                  <a:schemeClr val="bg1"/>
                </a:solidFill>
                <a:latin typeface="Calibri" panose="020F0502020204030204" pitchFamily="34" charset="0"/>
                <a:cs typeface="Calibri" panose="020F0502020204030204" pitchFamily="34" charset="0"/>
              </a:rPr>
              <a:t>Takımlar 5 Kız –5 </a:t>
            </a:r>
            <a:r>
              <a:rPr lang="tr-TR" sz="1200" dirty="0" smtClean="0">
                <a:solidFill>
                  <a:schemeClr val="bg1"/>
                </a:solidFill>
                <a:latin typeface="Calibri" panose="020F0502020204030204" pitchFamily="34" charset="0"/>
                <a:cs typeface="Calibri" panose="020F0502020204030204" pitchFamily="34" charset="0"/>
              </a:rPr>
              <a:t>Erkek oyuncudan oluşmalı, </a:t>
            </a:r>
            <a:r>
              <a:rPr lang="tr-TR" sz="1200" dirty="0">
                <a:solidFill>
                  <a:schemeClr val="bg1"/>
                </a:solidFill>
                <a:latin typeface="Calibri" panose="020F0502020204030204" pitchFamily="34" charset="0"/>
                <a:cs typeface="Calibri" panose="020F0502020204030204" pitchFamily="34" charset="0"/>
              </a:rPr>
              <a:t>karma takım olmalıdır.</a:t>
            </a:r>
          </a:p>
          <a:p>
            <a:pPr marL="171450" lvl="0" indent="-171450">
              <a:buFont typeface="Wingdings" panose="05000000000000000000" pitchFamily="2" charset="2"/>
              <a:buChar char="Ø"/>
            </a:pPr>
            <a:r>
              <a:rPr lang="tr-TR" sz="1200" dirty="0">
                <a:solidFill>
                  <a:schemeClr val="bg1"/>
                </a:solidFill>
                <a:latin typeface="Calibri" panose="020F0502020204030204" pitchFamily="34" charset="0"/>
                <a:cs typeface="Calibri" panose="020F0502020204030204" pitchFamily="34" charset="0"/>
              </a:rPr>
              <a:t>Oyun için çizgi veya ip ile bir hat oluşturulur.</a:t>
            </a:r>
          </a:p>
          <a:p>
            <a:pPr marL="171450" lvl="0" indent="-171450">
              <a:buFont typeface="Wingdings" panose="05000000000000000000" pitchFamily="2" charset="2"/>
              <a:buChar char="Ø"/>
            </a:pPr>
            <a:r>
              <a:rPr lang="tr-TR" sz="1200" dirty="0">
                <a:solidFill>
                  <a:schemeClr val="bg1"/>
                </a:solidFill>
                <a:latin typeface="Calibri" panose="020F0502020204030204" pitchFamily="34" charset="0"/>
                <a:cs typeface="Calibri" panose="020F0502020204030204" pitchFamily="34" charset="0"/>
              </a:rPr>
              <a:t>Birinci oyuncu başlangıç çizgesinden ileri doğru çift ayak atlar. Atladığı yerden ikinci oyuncu çift ayak atlamaya devam eder. Son oyuncuya kadar atlayışlar yapılan. Toplam atlama mesafesi ölçülerek takım hanesine işlenir. </a:t>
            </a:r>
          </a:p>
          <a:p>
            <a:pPr marL="171450" lvl="0" indent="-171450">
              <a:buFont typeface="Wingdings" panose="05000000000000000000" pitchFamily="2" charset="2"/>
              <a:buChar char="Ø"/>
            </a:pPr>
            <a:r>
              <a:rPr lang="tr-TR" sz="1200" dirty="0">
                <a:solidFill>
                  <a:schemeClr val="bg1"/>
                </a:solidFill>
                <a:latin typeface="Calibri" panose="020F0502020204030204" pitchFamily="34" charset="0"/>
                <a:cs typeface="Calibri" panose="020F0502020204030204" pitchFamily="34" charset="0"/>
              </a:rPr>
              <a:t>Diğer takımlarda aynı şekilde atlayışlarını yaparlar. En uzun mesafeyi atlayan takım kazanır. En fazla puan alan takımdan en az puan alam takıma doğru sıralama yapılır. (Bireysel olarak ölçüm yapılmayacaktır. Takımın toplam atladığı mesafe ölçülecektir.</a:t>
            </a:r>
          </a:p>
        </p:txBody>
      </p:sp>
      <p:sp>
        <p:nvSpPr>
          <p:cNvPr id="8" name="Metin Kutusu 30"/>
          <p:cNvSpPr txBox="1"/>
          <p:nvPr/>
        </p:nvSpPr>
        <p:spPr>
          <a:xfrm>
            <a:off x="7570177" y="4543425"/>
            <a:ext cx="4167554" cy="1004519"/>
          </a:xfrm>
          <a:prstGeom prst="rect">
            <a:avLst/>
          </a:prstGeom>
          <a:solidFill>
            <a:schemeClr val="tx1"/>
          </a:solidFill>
          <a:ln w="76200">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lvl="0" algn="ctr">
              <a:lnSpc>
                <a:spcPct val="107000"/>
              </a:lnSpc>
              <a:spcAft>
                <a:spcPts val="0"/>
              </a:spcAft>
            </a:pPr>
            <a:r>
              <a:rPr lang="tr-TR" sz="1200" b="1" u="sng"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GÜVENLİK</a:t>
            </a:r>
            <a:endParaRPr lang="tr-TR" sz="1200" b="1" u="sng"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Ø"/>
            </a:pPr>
            <a:r>
              <a:rPr lang="tr-TR" sz="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Oyun alanının düz olması gerekir.</a:t>
            </a:r>
          </a:p>
          <a:p>
            <a:pPr marL="342900" lvl="0" indent="-342900">
              <a:lnSpc>
                <a:spcPct val="107000"/>
              </a:lnSpc>
              <a:spcAft>
                <a:spcPts val="0"/>
              </a:spcAft>
              <a:buFont typeface="Wingdings" panose="05000000000000000000" pitchFamily="2" charset="2"/>
              <a:buChar char="Ø"/>
            </a:pPr>
            <a:r>
              <a:rPr lang="tr-TR"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Çakıl ve Taş olan zeminlerde oynanmamasına özen gösterilmelidir.</a:t>
            </a:r>
            <a:endParaRPr lang="tr-T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Metin Kutusu 30"/>
          <p:cNvSpPr txBox="1"/>
          <p:nvPr/>
        </p:nvSpPr>
        <p:spPr>
          <a:xfrm>
            <a:off x="7570177" y="5789002"/>
            <a:ext cx="4167554" cy="770058"/>
          </a:xfrm>
          <a:prstGeom prst="rect">
            <a:avLst/>
          </a:prstGeom>
          <a:solidFill>
            <a:schemeClr val="tx1"/>
          </a:solidFill>
          <a:ln w="76200">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lvl="0" algn="ctr">
              <a:lnSpc>
                <a:spcPct val="107000"/>
              </a:lnSpc>
              <a:spcAft>
                <a:spcPts val="0"/>
              </a:spcAft>
            </a:pPr>
            <a:r>
              <a:rPr lang="tr-TR" sz="1200" b="1" u="sng"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EKİPMAN</a:t>
            </a:r>
            <a:endParaRPr lang="tr-TR" sz="1200" b="1" u="sng"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0"/>
              </a:spcAft>
              <a:buFont typeface="Wingdings" panose="05000000000000000000" pitchFamily="2" charset="2"/>
              <a:buChar char="Ø"/>
            </a:pPr>
            <a:r>
              <a:rPr lang="tr-TR"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İp, Tebeşir, </a:t>
            </a:r>
            <a:r>
              <a:rPr lang="tr-TR" sz="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Metre</a:t>
            </a:r>
            <a:endParaRPr lang="tr-T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Yuvarlatılmış Dikdörtgen 10"/>
          <p:cNvSpPr/>
          <p:nvPr/>
        </p:nvSpPr>
        <p:spPr>
          <a:xfrm>
            <a:off x="2769577" y="819523"/>
            <a:ext cx="7104185" cy="7363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tr-TR" sz="2800" b="1" dirty="0" smtClean="0">
                <a:solidFill>
                  <a:schemeClr val="bg1"/>
                </a:solidFill>
                <a:latin typeface="Times New Roman" panose="02020603050405020304" pitchFamily="18" charset="0"/>
                <a:ea typeface="Times New Roman" panose="02020603050405020304" pitchFamily="18" charset="0"/>
              </a:rPr>
              <a:t>ÇİFT AYAK ATLAMA</a:t>
            </a:r>
            <a:r>
              <a:rPr lang="tr-TR" sz="2800" b="1" dirty="0" smtClean="0">
                <a:solidFill>
                  <a:schemeClr val="bg1"/>
                </a:solidFill>
                <a:effectLst/>
                <a:latin typeface="Times New Roman" panose="02020603050405020304" pitchFamily="18" charset="0"/>
                <a:ea typeface="Times New Roman" panose="02020603050405020304" pitchFamily="18" charset="0"/>
              </a:rPr>
              <a:t> OYUNU</a:t>
            </a:r>
            <a:endParaRPr lang="tr-TR" sz="2800" b="1" dirty="0">
              <a:solidFill>
                <a:schemeClr val="bg1"/>
              </a:solidFill>
              <a:effectLst/>
              <a:latin typeface="Times New Roman" panose="02020603050405020304" pitchFamily="18" charset="0"/>
              <a:ea typeface="Times New Roman" panose="02020603050405020304" pitchFamily="18" charset="0"/>
            </a:endParaRP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059" y="1907931"/>
            <a:ext cx="6832466" cy="4607169"/>
          </a:xfrm>
          <a:prstGeom prst="rect">
            <a:avLst/>
          </a:prstGeom>
          <a:ln w="127000" cap="sq">
            <a:solidFill>
              <a:srgbClr val="FF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167119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1802423" y="345100"/>
            <a:ext cx="9355014" cy="4000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tr-TR" sz="1600" b="1" dirty="0" smtClean="0">
                <a:solidFill>
                  <a:schemeClr val="bg1"/>
                </a:solidFill>
                <a:latin typeface="Times New Roman" panose="02020603050405020304" pitchFamily="18" charset="0"/>
                <a:ea typeface="Times New Roman" panose="02020603050405020304" pitchFamily="18" charset="0"/>
              </a:rPr>
              <a:t>İLK</a:t>
            </a:r>
            <a:r>
              <a:rPr lang="tr-TR" sz="1600" b="1" dirty="0" smtClean="0">
                <a:solidFill>
                  <a:schemeClr val="bg1"/>
                </a:solidFill>
                <a:effectLst/>
                <a:latin typeface="Times New Roman" panose="02020603050405020304" pitchFamily="18" charset="0"/>
                <a:ea typeface="Times New Roman" panose="02020603050405020304" pitchFamily="18" charset="0"/>
              </a:rPr>
              <a:t>OKUL </a:t>
            </a:r>
            <a:r>
              <a:rPr lang="tr-TR" sz="1600" b="1" dirty="0">
                <a:solidFill>
                  <a:schemeClr val="bg1"/>
                </a:solidFill>
                <a:effectLst/>
                <a:latin typeface="Times New Roman" panose="02020603050405020304" pitchFamily="18" charset="0"/>
                <a:ea typeface="Times New Roman" panose="02020603050405020304" pitchFamily="18" charset="0"/>
              </a:rPr>
              <a:t>OYUN </a:t>
            </a:r>
            <a:r>
              <a:rPr lang="tr-TR" sz="1600" b="1" dirty="0" smtClean="0">
                <a:solidFill>
                  <a:schemeClr val="bg1"/>
                </a:solidFill>
                <a:effectLst/>
                <a:latin typeface="Times New Roman" panose="02020603050405020304" pitchFamily="18" charset="0"/>
                <a:ea typeface="Times New Roman" panose="02020603050405020304" pitchFamily="18" charset="0"/>
              </a:rPr>
              <a:t>KARTLARI						4. </a:t>
            </a:r>
            <a:r>
              <a:rPr lang="tr-TR" sz="1600" b="1" dirty="0">
                <a:solidFill>
                  <a:schemeClr val="bg1"/>
                </a:solidFill>
                <a:effectLst/>
                <a:latin typeface="Times New Roman" panose="02020603050405020304" pitchFamily="18" charset="0"/>
                <a:ea typeface="Times New Roman" panose="02020603050405020304" pitchFamily="18" charset="0"/>
              </a:rPr>
              <a:t>SINIF</a:t>
            </a:r>
            <a:endParaRPr lang="tr-TR" sz="1100" dirty="0">
              <a:solidFill>
                <a:schemeClr val="bg1"/>
              </a:solidFill>
              <a:effectLst/>
              <a:latin typeface="Times New Roman" panose="02020603050405020304" pitchFamily="18" charset="0"/>
              <a:ea typeface="Times New Roman" panose="02020603050405020304" pitchFamily="18"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099" y="367080"/>
            <a:ext cx="1066801" cy="1066801"/>
          </a:xfrm>
          <a:prstGeom prst="rect">
            <a:avLst/>
          </a:prstGeom>
        </p:spPr>
      </p:pic>
      <p:sp>
        <p:nvSpPr>
          <p:cNvPr id="7" name="Metin Kutusu 30"/>
          <p:cNvSpPr txBox="1"/>
          <p:nvPr/>
        </p:nvSpPr>
        <p:spPr>
          <a:xfrm>
            <a:off x="7570177" y="1835034"/>
            <a:ext cx="4167554" cy="3222747"/>
          </a:xfrm>
          <a:prstGeom prst="rect">
            <a:avLst/>
          </a:prstGeom>
          <a:solidFill>
            <a:schemeClr val="tx1"/>
          </a:solidFill>
          <a:ln w="76200">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lvl="0" algn="ctr">
              <a:lnSpc>
                <a:spcPct val="107000"/>
              </a:lnSpc>
              <a:spcAft>
                <a:spcPts val="0"/>
              </a:spcAft>
            </a:pPr>
            <a:r>
              <a:rPr lang="tr-TR" sz="1200" b="1" u="sng" dirty="0" smtClean="0">
                <a:solidFill>
                  <a:srgbClr val="FF0000"/>
                </a:solidFill>
                <a:latin typeface="Calibri" panose="020F0502020204030204" pitchFamily="34" charset="0"/>
                <a:ea typeface="Calibri" panose="020F0502020204030204" pitchFamily="34" charset="0"/>
                <a:cs typeface="Calibri" panose="020F0502020204030204" pitchFamily="34" charset="0"/>
              </a:rPr>
              <a:t>AÇIKLAMA</a:t>
            </a:r>
            <a:endParaRPr lang="tr-TR" sz="1200" b="1" u="sng" dirty="0" smtClean="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171450" lvl="0" indent="-171450">
              <a:buFont typeface="Wingdings" panose="05000000000000000000" pitchFamily="2" charset="2"/>
              <a:buChar char="Ø"/>
            </a:pPr>
            <a:r>
              <a:rPr lang="tr-TR" sz="1200" dirty="0">
                <a:solidFill>
                  <a:schemeClr val="bg1"/>
                </a:solidFill>
                <a:latin typeface="Calibri" panose="020F0502020204030204" pitchFamily="34" charset="0"/>
                <a:cs typeface="Calibri" panose="020F0502020204030204" pitchFamily="34" charset="0"/>
              </a:rPr>
              <a:t>Takımlar 5 Kız –5 Erkek </a:t>
            </a:r>
            <a:r>
              <a:rPr lang="tr-TR" sz="1200" dirty="0" smtClean="0">
                <a:solidFill>
                  <a:schemeClr val="bg1"/>
                </a:solidFill>
                <a:latin typeface="Calibri" panose="020F0502020204030204" pitchFamily="34" charset="0"/>
                <a:cs typeface="Calibri" panose="020F0502020204030204" pitchFamily="34" charset="0"/>
              </a:rPr>
              <a:t>oyuncudan oluşmalı, karma </a:t>
            </a:r>
            <a:r>
              <a:rPr lang="tr-TR" sz="1200" dirty="0">
                <a:solidFill>
                  <a:schemeClr val="bg1"/>
                </a:solidFill>
                <a:latin typeface="Calibri" panose="020F0502020204030204" pitchFamily="34" charset="0"/>
                <a:cs typeface="Calibri" panose="020F0502020204030204" pitchFamily="34" charset="0"/>
              </a:rPr>
              <a:t>takım olmalıdır.</a:t>
            </a:r>
          </a:p>
          <a:p>
            <a:pPr marL="171450" lvl="0" indent="-171450">
              <a:buFont typeface="Wingdings" panose="05000000000000000000" pitchFamily="2" charset="2"/>
              <a:buChar char="Ø"/>
            </a:pPr>
            <a:r>
              <a:rPr lang="tr-TR" sz="1200" dirty="0">
                <a:solidFill>
                  <a:schemeClr val="bg1"/>
                </a:solidFill>
                <a:latin typeface="Calibri" panose="020F0502020204030204" pitchFamily="34" charset="0"/>
                <a:cs typeface="Calibri" panose="020F0502020204030204" pitchFamily="34" charset="0"/>
              </a:rPr>
              <a:t>Atış yapılacak alana en fazla 5 metre uzaklığa değişik geometrik şekiller çizilir.</a:t>
            </a:r>
          </a:p>
          <a:p>
            <a:pPr marL="171450" lvl="0" indent="-171450">
              <a:buFont typeface="Wingdings" panose="05000000000000000000" pitchFamily="2" charset="2"/>
              <a:buChar char="Ø"/>
            </a:pPr>
            <a:r>
              <a:rPr lang="tr-TR" sz="1200" dirty="0">
                <a:solidFill>
                  <a:schemeClr val="bg1"/>
                </a:solidFill>
                <a:latin typeface="Calibri" panose="020F0502020204030204" pitchFamily="34" charset="0"/>
                <a:cs typeface="Calibri" panose="020F0502020204030204" pitchFamily="34" charset="0"/>
              </a:rPr>
              <a:t>Şekillerin büyüklüğüne göre puanlama yapılır.</a:t>
            </a:r>
          </a:p>
          <a:p>
            <a:pPr marL="171450" lvl="0" indent="-171450">
              <a:buFont typeface="Wingdings" panose="05000000000000000000" pitchFamily="2" charset="2"/>
              <a:buChar char="Ø"/>
            </a:pPr>
            <a:r>
              <a:rPr lang="tr-TR" sz="1200" dirty="0">
                <a:solidFill>
                  <a:schemeClr val="bg1"/>
                </a:solidFill>
                <a:latin typeface="Calibri" panose="020F0502020204030204" pitchFamily="34" charset="0"/>
                <a:cs typeface="Calibri" panose="020F0502020204030204" pitchFamily="34" charset="0"/>
              </a:rPr>
              <a:t>Oyuncular ellerindeki fasulye torbalarıyla geometrik şekillerin içerisine atışlarını yaparlar. Her oyuncu 2 atış yapar. Alınan puanlar toplanır. Puanlar takım puanı olarak hesaplanır. En fazla </a:t>
            </a:r>
            <a:r>
              <a:rPr lang="tr-TR" sz="1200" dirty="0" err="1">
                <a:solidFill>
                  <a:schemeClr val="bg1"/>
                </a:solidFill>
                <a:latin typeface="Calibri" panose="020F0502020204030204" pitchFamily="34" charset="0"/>
                <a:cs typeface="Calibri" panose="020F0502020204030204" pitchFamily="34" charset="0"/>
              </a:rPr>
              <a:t>fuan</a:t>
            </a:r>
            <a:r>
              <a:rPr lang="tr-TR" sz="1200" dirty="0">
                <a:solidFill>
                  <a:schemeClr val="bg1"/>
                </a:solidFill>
                <a:latin typeface="Calibri" panose="020F0502020204030204" pitchFamily="34" charset="0"/>
                <a:cs typeface="Calibri" panose="020F0502020204030204" pitchFamily="34" charset="0"/>
              </a:rPr>
              <a:t> alan takımdan en az puan alan takıma doğru sıralama yapılır. </a:t>
            </a:r>
            <a:endParaRPr lang="tr-TR" sz="1200" dirty="0" smtClean="0">
              <a:solidFill>
                <a:schemeClr val="bg1"/>
              </a:solidFill>
              <a:latin typeface="Calibri" panose="020F0502020204030204" pitchFamily="34" charset="0"/>
              <a:cs typeface="Calibri" panose="020F0502020204030204" pitchFamily="34" charset="0"/>
            </a:endParaRPr>
          </a:p>
          <a:p>
            <a:pPr marL="171450" lvl="0" indent="-171450">
              <a:buFont typeface="Wingdings" panose="05000000000000000000" pitchFamily="2" charset="2"/>
              <a:buChar char="Ø"/>
            </a:pPr>
            <a:r>
              <a:rPr lang="tr-TR" sz="1200" dirty="0" err="1" smtClean="0">
                <a:solidFill>
                  <a:schemeClr val="bg1"/>
                </a:solidFill>
                <a:latin typeface="Calibri" panose="020F0502020204030204" pitchFamily="34" charset="0"/>
                <a:cs typeface="Calibri" panose="020F0502020204030204" pitchFamily="34" charset="0"/>
              </a:rPr>
              <a:t>Vinil</a:t>
            </a:r>
            <a:r>
              <a:rPr lang="tr-TR" sz="1200" dirty="0" smtClean="0">
                <a:solidFill>
                  <a:schemeClr val="bg1"/>
                </a:solidFill>
                <a:latin typeface="Calibri" panose="020F0502020204030204" pitchFamily="34" charset="0"/>
                <a:cs typeface="Calibri" panose="020F0502020204030204" pitchFamily="34" charset="0"/>
              </a:rPr>
              <a:t> oyun alanı; </a:t>
            </a:r>
            <a:r>
              <a:rPr lang="tr-TR" sz="1200" dirty="0" err="1" smtClean="0">
                <a:solidFill>
                  <a:schemeClr val="bg1"/>
                </a:solidFill>
                <a:latin typeface="Calibri" panose="020F0502020204030204" pitchFamily="34" charset="0"/>
                <a:cs typeface="Calibri" panose="020F0502020204030204" pitchFamily="34" charset="0"/>
              </a:rPr>
              <a:t>Vinil</a:t>
            </a:r>
            <a:r>
              <a:rPr lang="tr-TR" sz="1200" dirty="0" smtClean="0">
                <a:solidFill>
                  <a:schemeClr val="bg1"/>
                </a:solidFill>
                <a:latin typeface="Calibri" panose="020F0502020204030204" pitchFamily="34" charset="0"/>
                <a:cs typeface="Calibri" panose="020F0502020204030204" pitchFamily="34" charset="0"/>
              </a:rPr>
              <a:t> Boyu;2X2 metre olacak, içerisindeki kare, dikdörtgen, üçgen, beşgen ve daire </a:t>
            </a:r>
            <a:r>
              <a:rPr lang="tr-TR" sz="1200" dirty="0" err="1" smtClean="0">
                <a:solidFill>
                  <a:schemeClr val="bg1"/>
                </a:solidFill>
                <a:latin typeface="Calibri" panose="020F0502020204030204" pitchFamily="34" charset="0"/>
                <a:cs typeface="Calibri" panose="020F0502020204030204" pitchFamily="34" charset="0"/>
              </a:rPr>
              <a:t>vinil</a:t>
            </a:r>
            <a:r>
              <a:rPr lang="tr-TR" sz="1200" dirty="0" smtClean="0">
                <a:solidFill>
                  <a:schemeClr val="bg1"/>
                </a:solidFill>
                <a:latin typeface="Calibri" panose="020F0502020204030204" pitchFamily="34" charset="0"/>
                <a:cs typeface="Calibri" panose="020F0502020204030204" pitchFamily="34" charset="0"/>
              </a:rPr>
              <a:t> içerisine orantılı ve aralarında boşluk kalacak şekilde yerleştirilecektir. </a:t>
            </a:r>
          </a:p>
          <a:p>
            <a:pPr marL="171450" lvl="0" indent="-171450">
              <a:buFont typeface="Wingdings" panose="05000000000000000000" pitchFamily="2" charset="2"/>
              <a:buChar char="Ø"/>
            </a:pPr>
            <a:r>
              <a:rPr lang="tr-TR" sz="1200" dirty="0" smtClean="0">
                <a:solidFill>
                  <a:schemeClr val="bg1"/>
                </a:solidFill>
                <a:latin typeface="Calibri" panose="020F0502020204030204" pitchFamily="34" charset="0"/>
                <a:cs typeface="Calibri" panose="020F0502020204030204" pitchFamily="34" charset="0"/>
              </a:rPr>
              <a:t>Kare: 50X50 cm, Dikdörtgen: En 50 cm X Boy 70 cm, </a:t>
            </a:r>
          </a:p>
          <a:p>
            <a:pPr marL="171450" lvl="0" indent="-171450">
              <a:buFont typeface="Wingdings" panose="05000000000000000000" pitchFamily="2" charset="2"/>
              <a:buChar char="Ø"/>
            </a:pPr>
            <a:r>
              <a:rPr lang="tr-TR" sz="1200" dirty="0" smtClean="0">
                <a:solidFill>
                  <a:schemeClr val="bg1"/>
                </a:solidFill>
                <a:latin typeface="Calibri" panose="020F0502020204030204" pitchFamily="34" charset="0"/>
                <a:cs typeface="Calibri" panose="020F0502020204030204" pitchFamily="34" charset="0"/>
              </a:rPr>
              <a:t>Eşkenar Üçgen : 50 cm, Eşkenar Beşgen: 40 cm, Daire Çapı: 70 cm ölçülerinde olacaktır.</a:t>
            </a:r>
            <a:endParaRPr lang="tr-TR" sz="1200" dirty="0">
              <a:solidFill>
                <a:schemeClr val="bg1"/>
              </a:solidFill>
              <a:latin typeface="Calibri" panose="020F0502020204030204" pitchFamily="34" charset="0"/>
              <a:cs typeface="Calibri" panose="020F0502020204030204" pitchFamily="34" charset="0"/>
            </a:endParaRPr>
          </a:p>
        </p:txBody>
      </p:sp>
      <p:sp>
        <p:nvSpPr>
          <p:cNvPr id="8" name="Metin Kutusu 30"/>
          <p:cNvSpPr txBox="1"/>
          <p:nvPr/>
        </p:nvSpPr>
        <p:spPr>
          <a:xfrm>
            <a:off x="7570177" y="5219703"/>
            <a:ext cx="4167554" cy="486503"/>
          </a:xfrm>
          <a:prstGeom prst="rect">
            <a:avLst/>
          </a:prstGeom>
          <a:solidFill>
            <a:schemeClr val="tx1"/>
          </a:solidFill>
          <a:ln w="76200">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lvl="0" algn="ctr">
              <a:lnSpc>
                <a:spcPct val="107000"/>
              </a:lnSpc>
              <a:spcAft>
                <a:spcPts val="0"/>
              </a:spcAft>
            </a:pPr>
            <a:r>
              <a:rPr lang="tr-TR" sz="1200" b="1" u="sng"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GÜVENLİK</a:t>
            </a:r>
            <a:endParaRPr lang="tr-TR" sz="1200" b="1" u="sng"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Ø"/>
            </a:pPr>
            <a:r>
              <a:rPr lang="tr-TR" sz="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Oyuncuların atış alanının gerisinde durmaları sağlanmalıdır. </a:t>
            </a:r>
            <a:endParaRPr lang="tr-T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Metin Kutusu 30"/>
          <p:cNvSpPr txBox="1"/>
          <p:nvPr/>
        </p:nvSpPr>
        <p:spPr>
          <a:xfrm>
            <a:off x="7570177" y="5868127"/>
            <a:ext cx="4167554" cy="761266"/>
          </a:xfrm>
          <a:prstGeom prst="rect">
            <a:avLst/>
          </a:prstGeom>
          <a:solidFill>
            <a:schemeClr val="tx1"/>
          </a:solidFill>
          <a:ln w="76200">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lvl="0" algn="ctr">
              <a:lnSpc>
                <a:spcPct val="107000"/>
              </a:lnSpc>
              <a:spcAft>
                <a:spcPts val="0"/>
              </a:spcAft>
            </a:pPr>
            <a:r>
              <a:rPr lang="tr-TR" sz="1200" b="1" u="sng"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EKİPMAN</a:t>
            </a:r>
            <a:endParaRPr lang="tr-TR" sz="1200" b="1" u="sng"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0"/>
              </a:spcAft>
              <a:buFont typeface="Wingdings" panose="05000000000000000000" pitchFamily="2" charset="2"/>
              <a:buChar char="Ø"/>
            </a:pPr>
            <a:r>
              <a:rPr lang="tr-TR" sz="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Avuç içerisine sığacak şekilde hazırlanmış (fasulye, çakıl, nohut vb.) torbalar, Tebeşir, Metre</a:t>
            </a:r>
          </a:p>
        </p:txBody>
      </p:sp>
      <p:sp>
        <p:nvSpPr>
          <p:cNvPr id="11" name="Yuvarlatılmış Dikdörtgen 10"/>
          <p:cNvSpPr/>
          <p:nvPr/>
        </p:nvSpPr>
        <p:spPr>
          <a:xfrm>
            <a:off x="2769577" y="819523"/>
            <a:ext cx="7104185" cy="7363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tr-TR" sz="2800" b="1" dirty="0" smtClean="0">
                <a:solidFill>
                  <a:schemeClr val="bg1"/>
                </a:solidFill>
                <a:latin typeface="Times New Roman" panose="02020603050405020304" pitchFamily="18" charset="0"/>
                <a:ea typeface="Times New Roman" panose="02020603050405020304" pitchFamily="18" charset="0"/>
              </a:rPr>
              <a:t>FASULYE TORBASI ATMA</a:t>
            </a:r>
            <a:r>
              <a:rPr lang="tr-TR" sz="2800" b="1" dirty="0" smtClean="0">
                <a:solidFill>
                  <a:schemeClr val="bg1"/>
                </a:solidFill>
                <a:effectLst/>
                <a:latin typeface="Times New Roman" panose="02020603050405020304" pitchFamily="18" charset="0"/>
                <a:ea typeface="Times New Roman" panose="02020603050405020304" pitchFamily="18" charset="0"/>
              </a:rPr>
              <a:t> OYUNU</a:t>
            </a:r>
            <a:endParaRPr lang="tr-TR" sz="2800" b="1" dirty="0">
              <a:solidFill>
                <a:schemeClr val="bg1"/>
              </a:solidFill>
              <a:effectLst/>
              <a:latin typeface="Times New Roman" panose="02020603050405020304" pitchFamily="18" charset="0"/>
              <a:ea typeface="Times New Roman" panose="02020603050405020304" pitchFamily="18" charset="0"/>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099" y="1934309"/>
            <a:ext cx="6693877" cy="4596485"/>
          </a:xfrm>
          <a:prstGeom prst="rect">
            <a:avLst/>
          </a:prstGeom>
          <a:ln w="127000" cap="sq">
            <a:solidFill>
              <a:srgbClr val="FF0000"/>
            </a:solidFill>
            <a:miter lim="800000"/>
          </a:ln>
          <a:effectLst>
            <a:outerShdw blurRad="57150" dist="50800" dir="2700000" algn="tl" rotWithShape="0">
              <a:srgbClr val="000000">
                <a:alpha val="40000"/>
              </a:srgbClr>
            </a:outerShdw>
          </a:effectLst>
        </p:spPr>
      </p:pic>
      <p:sp>
        <p:nvSpPr>
          <p:cNvPr id="6" name="Dikdörtgen 5"/>
          <p:cNvSpPr/>
          <p:nvPr/>
        </p:nvSpPr>
        <p:spPr>
          <a:xfrm rot="255193">
            <a:off x="4480477" y="3859385"/>
            <a:ext cx="701789" cy="572374"/>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29467"/>
              <a:gd name="connsiteY0" fmla="*/ 0 h 914400"/>
              <a:gd name="connsiteX1" fmla="*/ 929467 w 929467"/>
              <a:gd name="connsiteY1" fmla="*/ 439708 h 914400"/>
              <a:gd name="connsiteX2" fmla="*/ 914400 w 929467"/>
              <a:gd name="connsiteY2" fmla="*/ 914400 h 914400"/>
              <a:gd name="connsiteX3" fmla="*/ 0 w 929467"/>
              <a:gd name="connsiteY3" fmla="*/ 914400 h 914400"/>
              <a:gd name="connsiteX4" fmla="*/ 0 w 929467"/>
              <a:gd name="connsiteY4" fmla="*/ 0 h 914400"/>
              <a:gd name="connsiteX0" fmla="*/ 0 w 929467"/>
              <a:gd name="connsiteY0" fmla="*/ 0 h 1004618"/>
              <a:gd name="connsiteX1" fmla="*/ 929467 w 929467"/>
              <a:gd name="connsiteY1" fmla="*/ 439708 h 1004618"/>
              <a:gd name="connsiteX2" fmla="*/ 914400 w 929467"/>
              <a:gd name="connsiteY2" fmla="*/ 914400 h 1004618"/>
              <a:gd name="connsiteX3" fmla="*/ 209491 w 929467"/>
              <a:gd name="connsiteY3" fmla="*/ 1004618 h 1004618"/>
              <a:gd name="connsiteX4" fmla="*/ 0 w 929467"/>
              <a:gd name="connsiteY4" fmla="*/ 0 h 1004618"/>
              <a:gd name="connsiteX0" fmla="*/ 0 w 929467"/>
              <a:gd name="connsiteY0" fmla="*/ 0 h 1004618"/>
              <a:gd name="connsiteX1" fmla="*/ 929467 w 929467"/>
              <a:gd name="connsiteY1" fmla="*/ 439708 h 1004618"/>
              <a:gd name="connsiteX2" fmla="*/ 910195 w 929467"/>
              <a:gd name="connsiteY2" fmla="*/ 976428 h 1004618"/>
              <a:gd name="connsiteX3" fmla="*/ 209491 w 929467"/>
              <a:gd name="connsiteY3" fmla="*/ 1004618 h 1004618"/>
              <a:gd name="connsiteX4" fmla="*/ 0 w 929467"/>
              <a:gd name="connsiteY4" fmla="*/ 0 h 1004618"/>
              <a:gd name="connsiteX0" fmla="*/ 79344 w 719976"/>
              <a:gd name="connsiteY0" fmla="*/ 6091 h 564910"/>
              <a:gd name="connsiteX1" fmla="*/ 719976 w 719976"/>
              <a:gd name="connsiteY1" fmla="*/ 0 h 564910"/>
              <a:gd name="connsiteX2" fmla="*/ 700704 w 719976"/>
              <a:gd name="connsiteY2" fmla="*/ 536720 h 564910"/>
              <a:gd name="connsiteX3" fmla="*/ 0 w 719976"/>
              <a:gd name="connsiteY3" fmla="*/ 564910 h 564910"/>
              <a:gd name="connsiteX4" fmla="*/ 79344 w 719976"/>
              <a:gd name="connsiteY4" fmla="*/ 6091 h 564910"/>
              <a:gd name="connsiteX0" fmla="*/ 109561 w 719976"/>
              <a:gd name="connsiteY0" fmla="*/ 56744 h 564910"/>
              <a:gd name="connsiteX1" fmla="*/ 719976 w 719976"/>
              <a:gd name="connsiteY1" fmla="*/ 0 h 564910"/>
              <a:gd name="connsiteX2" fmla="*/ 700704 w 719976"/>
              <a:gd name="connsiteY2" fmla="*/ 536720 h 564910"/>
              <a:gd name="connsiteX3" fmla="*/ 0 w 719976"/>
              <a:gd name="connsiteY3" fmla="*/ 564910 h 564910"/>
              <a:gd name="connsiteX4" fmla="*/ 109561 w 719976"/>
              <a:gd name="connsiteY4" fmla="*/ 56744 h 564910"/>
              <a:gd name="connsiteX0" fmla="*/ 91374 w 701789"/>
              <a:gd name="connsiteY0" fmla="*/ 56744 h 572374"/>
              <a:gd name="connsiteX1" fmla="*/ 701789 w 701789"/>
              <a:gd name="connsiteY1" fmla="*/ 0 h 572374"/>
              <a:gd name="connsiteX2" fmla="*/ 682517 w 701789"/>
              <a:gd name="connsiteY2" fmla="*/ 536720 h 572374"/>
              <a:gd name="connsiteX3" fmla="*/ 0 w 701789"/>
              <a:gd name="connsiteY3" fmla="*/ 572374 h 572374"/>
              <a:gd name="connsiteX4" fmla="*/ 91374 w 701789"/>
              <a:gd name="connsiteY4" fmla="*/ 56744 h 572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89" h="572374">
                <a:moveTo>
                  <a:pt x="91374" y="56744"/>
                </a:moveTo>
                <a:lnTo>
                  <a:pt x="701789" y="0"/>
                </a:lnTo>
                <a:lnTo>
                  <a:pt x="682517" y="536720"/>
                </a:lnTo>
                <a:lnTo>
                  <a:pt x="0" y="572374"/>
                </a:lnTo>
                <a:lnTo>
                  <a:pt x="91374" y="56744"/>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12" name="Düz Ok Bağlayıcısı 11"/>
          <p:cNvCxnSpPr/>
          <p:nvPr/>
        </p:nvCxnSpPr>
        <p:spPr>
          <a:xfrm flipH="1">
            <a:off x="4369781" y="3834149"/>
            <a:ext cx="140673" cy="567868"/>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14" name="Düz Ok Bağlayıcısı 13"/>
          <p:cNvCxnSpPr/>
          <p:nvPr/>
        </p:nvCxnSpPr>
        <p:spPr>
          <a:xfrm flipH="1">
            <a:off x="4601520" y="3834149"/>
            <a:ext cx="601005"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9" name="Dikdörtgen 5"/>
          <p:cNvSpPr/>
          <p:nvPr/>
        </p:nvSpPr>
        <p:spPr>
          <a:xfrm rot="255193">
            <a:off x="4267617" y="4464463"/>
            <a:ext cx="1234256" cy="830049"/>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29467"/>
              <a:gd name="connsiteY0" fmla="*/ 0 h 914400"/>
              <a:gd name="connsiteX1" fmla="*/ 929467 w 929467"/>
              <a:gd name="connsiteY1" fmla="*/ 439708 h 914400"/>
              <a:gd name="connsiteX2" fmla="*/ 914400 w 929467"/>
              <a:gd name="connsiteY2" fmla="*/ 914400 h 914400"/>
              <a:gd name="connsiteX3" fmla="*/ 0 w 929467"/>
              <a:gd name="connsiteY3" fmla="*/ 914400 h 914400"/>
              <a:gd name="connsiteX4" fmla="*/ 0 w 929467"/>
              <a:gd name="connsiteY4" fmla="*/ 0 h 914400"/>
              <a:gd name="connsiteX0" fmla="*/ 0 w 929467"/>
              <a:gd name="connsiteY0" fmla="*/ 0 h 1004618"/>
              <a:gd name="connsiteX1" fmla="*/ 929467 w 929467"/>
              <a:gd name="connsiteY1" fmla="*/ 439708 h 1004618"/>
              <a:gd name="connsiteX2" fmla="*/ 914400 w 929467"/>
              <a:gd name="connsiteY2" fmla="*/ 914400 h 1004618"/>
              <a:gd name="connsiteX3" fmla="*/ 209491 w 929467"/>
              <a:gd name="connsiteY3" fmla="*/ 1004618 h 1004618"/>
              <a:gd name="connsiteX4" fmla="*/ 0 w 929467"/>
              <a:gd name="connsiteY4" fmla="*/ 0 h 1004618"/>
              <a:gd name="connsiteX0" fmla="*/ 0 w 929467"/>
              <a:gd name="connsiteY0" fmla="*/ 0 h 1004618"/>
              <a:gd name="connsiteX1" fmla="*/ 929467 w 929467"/>
              <a:gd name="connsiteY1" fmla="*/ 439708 h 1004618"/>
              <a:gd name="connsiteX2" fmla="*/ 910195 w 929467"/>
              <a:gd name="connsiteY2" fmla="*/ 976428 h 1004618"/>
              <a:gd name="connsiteX3" fmla="*/ 209491 w 929467"/>
              <a:gd name="connsiteY3" fmla="*/ 1004618 h 1004618"/>
              <a:gd name="connsiteX4" fmla="*/ 0 w 929467"/>
              <a:gd name="connsiteY4" fmla="*/ 0 h 1004618"/>
              <a:gd name="connsiteX0" fmla="*/ 79344 w 719976"/>
              <a:gd name="connsiteY0" fmla="*/ 6091 h 564910"/>
              <a:gd name="connsiteX1" fmla="*/ 719976 w 719976"/>
              <a:gd name="connsiteY1" fmla="*/ 0 h 564910"/>
              <a:gd name="connsiteX2" fmla="*/ 700704 w 719976"/>
              <a:gd name="connsiteY2" fmla="*/ 536720 h 564910"/>
              <a:gd name="connsiteX3" fmla="*/ 0 w 719976"/>
              <a:gd name="connsiteY3" fmla="*/ 564910 h 564910"/>
              <a:gd name="connsiteX4" fmla="*/ 79344 w 719976"/>
              <a:gd name="connsiteY4" fmla="*/ 6091 h 564910"/>
              <a:gd name="connsiteX0" fmla="*/ 109561 w 719976"/>
              <a:gd name="connsiteY0" fmla="*/ 56744 h 564910"/>
              <a:gd name="connsiteX1" fmla="*/ 719976 w 719976"/>
              <a:gd name="connsiteY1" fmla="*/ 0 h 564910"/>
              <a:gd name="connsiteX2" fmla="*/ 700704 w 719976"/>
              <a:gd name="connsiteY2" fmla="*/ 536720 h 564910"/>
              <a:gd name="connsiteX3" fmla="*/ 0 w 719976"/>
              <a:gd name="connsiteY3" fmla="*/ 564910 h 564910"/>
              <a:gd name="connsiteX4" fmla="*/ 109561 w 719976"/>
              <a:gd name="connsiteY4" fmla="*/ 56744 h 564910"/>
              <a:gd name="connsiteX0" fmla="*/ 91374 w 701789"/>
              <a:gd name="connsiteY0" fmla="*/ 56744 h 572374"/>
              <a:gd name="connsiteX1" fmla="*/ 701789 w 701789"/>
              <a:gd name="connsiteY1" fmla="*/ 0 h 572374"/>
              <a:gd name="connsiteX2" fmla="*/ 682517 w 701789"/>
              <a:gd name="connsiteY2" fmla="*/ 536720 h 572374"/>
              <a:gd name="connsiteX3" fmla="*/ 0 w 701789"/>
              <a:gd name="connsiteY3" fmla="*/ 572374 h 572374"/>
              <a:gd name="connsiteX4" fmla="*/ 91374 w 701789"/>
              <a:gd name="connsiteY4" fmla="*/ 56744 h 572374"/>
              <a:gd name="connsiteX0" fmla="*/ 153985 w 764400"/>
              <a:gd name="connsiteY0" fmla="*/ 56744 h 797445"/>
              <a:gd name="connsiteX1" fmla="*/ 764400 w 764400"/>
              <a:gd name="connsiteY1" fmla="*/ 0 h 797445"/>
              <a:gd name="connsiteX2" fmla="*/ 745128 w 764400"/>
              <a:gd name="connsiteY2" fmla="*/ 536720 h 797445"/>
              <a:gd name="connsiteX3" fmla="*/ 0 w 764400"/>
              <a:gd name="connsiteY3" fmla="*/ 797445 h 797445"/>
              <a:gd name="connsiteX4" fmla="*/ 153985 w 764400"/>
              <a:gd name="connsiteY4" fmla="*/ 56744 h 797445"/>
              <a:gd name="connsiteX0" fmla="*/ 153985 w 1234256"/>
              <a:gd name="connsiteY0" fmla="*/ 56744 h 797445"/>
              <a:gd name="connsiteX1" fmla="*/ 764400 w 1234256"/>
              <a:gd name="connsiteY1" fmla="*/ 0 h 797445"/>
              <a:gd name="connsiteX2" fmla="*/ 1234256 w 1234256"/>
              <a:gd name="connsiteY2" fmla="*/ 711941 h 797445"/>
              <a:gd name="connsiteX3" fmla="*/ 0 w 1234256"/>
              <a:gd name="connsiteY3" fmla="*/ 797445 h 797445"/>
              <a:gd name="connsiteX4" fmla="*/ 153985 w 1234256"/>
              <a:gd name="connsiteY4" fmla="*/ 56744 h 797445"/>
              <a:gd name="connsiteX0" fmla="*/ 153985 w 1234256"/>
              <a:gd name="connsiteY0" fmla="*/ 89348 h 830049"/>
              <a:gd name="connsiteX1" fmla="*/ 1202805 w 1234256"/>
              <a:gd name="connsiteY1" fmla="*/ 0 h 830049"/>
              <a:gd name="connsiteX2" fmla="*/ 1234256 w 1234256"/>
              <a:gd name="connsiteY2" fmla="*/ 744545 h 830049"/>
              <a:gd name="connsiteX3" fmla="*/ 0 w 1234256"/>
              <a:gd name="connsiteY3" fmla="*/ 830049 h 830049"/>
              <a:gd name="connsiteX4" fmla="*/ 153985 w 1234256"/>
              <a:gd name="connsiteY4" fmla="*/ 89348 h 83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4256" h="830049">
                <a:moveTo>
                  <a:pt x="153985" y="89348"/>
                </a:moveTo>
                <a:lnTo>
                  <a:pt x="1202805" y="0"/>
                </a:lnTo>
                <a:lnTo>
                  <a:pt x="1234256" y="744545"/>
                </a:lnTo>
                <a:lnTo>
                  <a:pt x="0" y="830049"/>
                </a:lnTo>
                <a:lnTo>
                  <a:pt x="153985" y="89348"/>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0" name="Dikdörtgen 19"/>
          <p:cNvSpPr/>
          <p:nvPr/>
        </p:nvSpPr>
        <p:spPr>
          <a:xfrm>
            <a:off x="3951503" y="3971067"/>
            <a:ext cx="884268" cy="276999"/>
          </a:xfrm>
          <a:prstGeom prst="rect">
            <a:avLst/>
          </a:prstGeom>
          <a:noFill/>
        </p:spPr>
        <p:txBody>
          <a:bodyPr wrap="square" lIns="91440" tIns="45720" rIns="91440" bIns="45720">
            <a:spAutoFit/>
          </a:bodyPr>
          <a:lstStyle/>
          <a:p>
            <a:pPr algn="ctr"/>
            <a:r>
              <a:rPr lang="tr-TR" sz="1200" b="1" dirty="0" smtClean="0">
                <a:ln w="0"/>
                <a:solidFill>
                  <a:srgbClr val="FF0000"/>
                </a:solidFill>
                <a:effectLst>
                  <a:outerShdw blurRad="38100" dist="25400" dir="5400000" algn="ctr" rotWithShape="0">
                    <a:srgbClr val="6E747A">
                      <a:alpha val="43000"/>
                    </a:srgbClr>
                  </a:outerShdw>
                </a:effectLst>
              </a:rPr>
              <a:t>50 cm</a:t>
            </a:r>
            <a:endParaRPr lang="tr-TR" sz="1200" b="1" cap="none" spc="0" dirty="0">
              <a:ln w="0"/>
              <a:solidFill>
                <a:srgbClr val="FF0000"/>
              </a:solidFill>
              <a:effectLst>
                <a:outerShdw blurRad="38100" dist="25400" dir="5400000" algn="ctr" rotWithShape="0">
                  <a:srgbClr val="6E747A">
                    <a:alpha val="43000"/>
                  </a:srgbClr>
                </a:outerShdw>
              </a:effectLst>
            </a:endParaRPr>
          </a:p>
        </p:txBody>
      </p:sp>
      <p:sp>
        <p:nvSpPr>
          <p:cNvPr id="21" name="Dikdörtgen 20"/>
          <p:cNvSpPr/>
          <p:nvPr/>
        </p:nvSpPr>
        <p:spPr>
          <a:xfrm>
            <a:off x="4442634" y="3582354"/>
            <a:ext cx="884268" cy="276999"/>
          </a:xfrm>
          <a:prstGeom prst="rect">
            <a:avLst/>
          </a:prstGeom>
          <a:noFill/>
        </p:spPr>
        <p:txBody>
          <a:bodyPr wrap="square" lIns="91440" tIns="45720" rIns="91440" bIns="45720">
            <a:spAutoFit/>
          </a:bodyPr>
          <a:lstStyle/>
          <a:p>
            <a:pPr algn="ctr"/>
            <a:r>
              <a:rPr lang="tr-TR" sz="1200" b="1" dirty="0" smtClean="0">
                <a:ln w="0"/>
                <a:solidFill>
                  <a:srgbClr val="FF0000"/>
                </a:solidFill>
                <a:effectLst>
                  <a:outerShdw blurRad="38100" dist="25400" dir="5400000" algn="ctr" rotWithShape="0">
                    <a:srgbClr val="6E747A">
                      <a:alpha val="43000"/>
                    </a:srgbClr>
                  </a:outerShdw>
                </a:effectLst>
              </a:rPr>
              <a:t>50 cm</a:t>
            </a:r>
            <a:endParaRPr lang="tr-TR" sz="1200" b="1" cap="none" spc="0" dirty="0">
              <a:ln w="0"/>
              <a:solidFill>
                <a:srgbClr val="FF0000"/>
              </a:solidFill>
              <a:effectLst>
                <a:outerShdw blurRad="38100" dist="25400" dir="5400000" algn="ctr" rotWithShape="0">
                  <a:srgbClr val="6E747A">
                    <a:alpha val="43000"/>
                  </a:srgbClr>
                </a:outerShdw>
              </a:effectLst>
            </a:endParaRPr>
          </a:p>
        </p:txBody>
      </p:sp>
      <p:sp>
        <p:nvSpPr>
          <p:cNvPr id="22" name="Dikdörtgen 21"/>
          <p:cNvSpPr/>
          <p:nvPr/>
        </p:nvSpPr>
        <p:spPr>
          <a:xfrm>
            <a:off x="4413741" y="4999793"/>
            <a:ext cx="884268" cy="276999"/>
          </a:xfrm>
          <a:prstGeom prst="rect">
            <a:avLst/>
          </a:prstGeom>
          <a:noFill/>
        </p:spPr>
        <p:txBody>
          <a:bodyPr wrap="square" lIns="91440" tIns="45720" rIns="91440" bIns="45720">
            <a:spAutoFit/>
          </a:bodyPr>
          <a:lstStyle/>
          <a:p>
            <a:pPr algn="ctr"/>
            <a:r>
              <a:rPr lang="tr-TR" sz="1200" b="1" dirty="0" smtClean="0">
                <a:ln w="0"/>
                <a:solidFill>
                  <a:srgbClr val="FF0000"/>
                </a:solidFill>
                <a:effectLst>
                  <a:outerShdw blurRad="38100" dist="25400" dir="5400000" algn="ctr" rotWithShape="0">
                    <a:srgbClr val="6E747A">
                      <a:alpha val="43000"/>
                    </a:srgbClr>
                  </a:outerShdw>
                </a:effectLst>
              </a:rPr>
              <a:t>70 cm</a:t>
            </a:r>
            <a:endParaRPr lang="tr-TR" sz="1200" b="1" cap="none" spc="0" dirty="0">
              <a:ln w="0"/>
              <a:solidFill>
                <a:srgbClr val="FF0000"/>
              </a:solidFill>
              <a:effectLst>
                <a:outerShdw blurRad="38100" dist="25400" dir="5400000" algn="ctr" rotWithShape="0">
                  <a:srgbClr val="6E747A">
                    <a:alpha val="43000"/>
                  </a:srgbClr>
                </a:outerShdw>
              </a:effectLst>
            </a:endParaRPr>
          </a:p>
        </p:txBody>
      </p:sp>
      <p:cxnSp>
        <p:nvCxnSpPr>
          <p:cNvPr id="23" name="Düz Ok Bağlayıcısı 22"/>
          <p:cNvCxnSpPr/>
          <p:nvPr/>
        </p:nvCxnSpPr>
        <p:spPr>
          <a:xfrm flipH="1" flipV="1">
            <a:off x="4243967" y="5290020"/>
            <a:ext cx="1207264" cy="5159"/>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25" name="Dikdörtgen 24"/>
          <p:cNvSpPr/>
          <p:nvPr/>
        </p:nvSpPr>
        <p:spPr>
          <a:xfrm>
            <a:off x="3879294" y="4682572"/>
            <a:ext cx="884268" cy="276999"/>
          </a:xfrm>
          <a:prstGeom prst="rect">
            <a:avLst/>
          </a:prstGeom>
          <a:noFill/>
        </p:spPr>
        <p:txBody>
          <a:bodyPr wrap="square" lIns="91440" tIns="45720" rIns="91440" bIns="45720">
            <a:spAutoFit/>
          </a:bodyPr>
          <a:lstStyle/>
          <a:p>
            <a:pPr algn="ctr"/>
            <a:r>
              <a:rPr lang="tr-TR" sz="1200" b="1" dirty="0" smtClean="0">
                <a:ln w="0"/>
                <a:solidFill>
                  <a:srgbClr val="FF0000"/>
                </a:solidFill>
                <a:effectLst>
                  <a:outerShdw blurRad="38100" dist="25400" dir="5400000" algn="ctr" rotWithShape="0">
                    <a:srgbClr val="6E747A">
                      <a:alpha val="43000"/>
                    </a:srgbClr>
                  </a:outerShdw>
                </a:effectLst>
              </a:rPr>
              <a:t>50 cm</a:t>
            </a:r>
            <a:endParaRPr lang="tr-TR" sz="1200" b="1" cap="none" spc="0" dirty="0">
              <a:ln w="0"/>
              <a:solidFill>
                <a:srgbClr val="FF0000"/>
              </a:solidFill>
              <a:effectLst>
                <a:outerShdw blurRad="38100" dist="25400" dir="5400000" algn="ctr" rotWithShape="0">
                  <a:srgbClr val="6E747A">
                    <a:alpha val="43000"/>
                  </a:srgbClr>
                </a:outerShdw>
              </a:effectLst>
            </a:endParaRPr>
          </a:p>
        </p:txBody>
      </p:sp>
      <p:cxnSp>
        <p:nvCxnSpPr>
          <p:cNvPr id="26" name="Düz Ok Bağlayıcısı 25"/>
          <p:cNvCxnSpPr/>
          <p:nvPr/>
        </p:nvCxnSpPr>
        <p:spPr>
          <a:xfrm flipH="1">
            <a:off x="4147455" y="4485871"/>
            <a:ext cx="217939" cy="812854"/>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28" name="Oval 27"/>
          <p:cNvSpPr/>
          <p:nvPr/>
        </p:nvSpPr>
        <p:spPr>
          <a:xfrm>
            <a:off x="5452507" y="3909521"/>
            <a:ext cx="570222" cy="457550"/>
          </a:xfrm>
          <a:custGeom>
            <a:avLst/>
            <a:gdLst>
              <a:gd name="connsiteX0" fmla="*/ 0 w 570222"/>
              <a:gd name="connsiteY0" fmla="*/ 211190 h 422380"/>
              <a:gd name="connsiteX1" fmla="*/ 285111 w 570222"/>
              <a:gd name="connsiteY1" fmla="*/ 0 h 422380"/>
              <a:gd name="connsiteX2" fmla="*/ 570222 w 570222"/>
              <a:gd name="connsiteY2" fmla="*/ 211190 h 422380"/>
              <a:gd name="connsiteX3" fmla="*/ 285111 w 570222"/>
              <a:gd name="connsiteY3" fmla="*/ 422380 h 422380"/>
              <a:gd name="connsiteX4" fmla="*/ 0 w 570222"/>
              <a:gd name="connsiteY4" fmla="*/ 211190 h 422380"/>
              <a:gd name="connsiteX0" fmla="*/ 0 w 570222"/>
              <a:gd name="connsiteY0" fmla="*/ 246360 h 457550"/>
              <a:gd name="connsiteX1" fmla="*/ 285111 w 570222"/>
              <a:gd name="connsiteY1" fmla="*/ 0 h 457550"/>
              <a:gd name="connsiteX2" fmla="*/ 570222 w 570222"/>
              <a:gd name="connsiteY2" fmla="*/ 246360 h 457550"/>
              <a:gd name="connsiteX3" fmla="*/ 285111 w 570222"/>
              <a:gd name="connsiteY3" fmla="*/ 457550 h 457550"/>
              <a:gd name="connsiteX4" fmla="*/ 0 w 570222"/>
              <a:gd name="connsiteY4" fmla="*/ 246360 h 45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222" h="457550">
                <a:moveTo>
                  <a:pt x="0" y="246360"/>
                </a:moveTo>
                <a:cubicBezTo>
                  <a:pt x="0" y="170102"/>
                  <a:pt x="127649" y="0"/>
                  <a:pt x="285111" y="0"/>
                </a:cubicBezTo>
                <a:cubicBezTo>
                  <a:pt x="442573" y="0"/>
                  <a:pt x="570222" y="129723"/>
                  <a:pt x="570222" y="246360"/>
                </a:cubicBezTo>
                <a:cubicBezTo>
                  <a:pt x="570222" y="362997"/>
                  <a:pt x="442573" y="457550"/>
                  <a:pt x="285111" y="457550"/>
                </a:cubicBezTo>
                <a:cubicBezTo>
                  <a:pt x="127649" y="457550"/>
                  <a:pt x="0" y="322618"/>
                  <a:pt x="0" y="24636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İkizkenar Üçgen 28"/>
          <p:cNvSpPr/>
          <p:nvPr/>
        </p:nvSpPr>
        <p:spPr>
          <a:xfrm>
            <a:off x="5546094" y="4512246"/>
            <a:ext cx="854706" cy="643133"/>
          </a:xfrm>
          <a:custGeom>
            <a:avLst/>
            <a:gdLst>
              <a:gd name="connsiteX0" fmla="*/ 0 w 854706"/>
              <a:gd name="connsiteY0" fmla="*/ 669509 h 669509"/>
              <a:gd name="connsiteX1" fmla="*/ 427353 w 854706"/>
              <a:gd name="connsiteY1" fmla="*/ 0 h 669509"/>
              <a:gd name="connsiteX2" fmla="*/ 854706 w 854706"/>
              <a:gd name="connsiteY2" fmla="*/ 669509 h 669509"/>
              <a:gd name="connsiteX3" fmla="*/ 0 w 854706"/>
              <a:gd name="connsiteY3" fmla="*/ 669509 h 669509"/>
              <a:gd name="connsiteX0" fmla="*/ 0 w 854706"/>
              <a:gd name="connsiteY0" fmla="*/ 651925 h 651925"/>
              <a:gd name="connsiteX1" fmla="*/ 436145 w 854706"/>
              <a:gd name="connsiteY1" fmla="*/ 0 h 651925"/>
              <a:gd name="connsiteX2" fmla="*/ 854706 w 854706"/>
              <a:gd name="connsiteY2" fmla="*/ 651925 h 651925"/>
              <a:gd name="connsiteX3" fmla="*/ 0 w 854706"/>
              <a:gd name="connsiteY3" fmla="*/ 651925 h 651925"/>
              <a:gd name="connsiteX0" fmla="*/ 0 w 854706"/>
              <a:gd name="connsiteY0" fmla="*/ 643133 h 643133"/>
              <a:gd name="connsiteX1" fmla="*/ 427353 w 854706"/>
              <a:gd name="connsiteY1" fmla="*/ 0 h 643133"/>
              <a:gd name="connsiteX2" fmla="*/ 854706 w 854706"/>
              <a:gd name="connsiteY2" fmla="*/ 643133 h 643133"/>
              <a:gd name="connsiteX3" fmla="*/ 0 w 854706"/>
              <a:gd name="connsiteY3" fmla="*/ 643133 h 643133"/>
              <a:gd name="connsiteX0" fmla="*/ 0 w 854706"/>
              <a:gd name="connsiteY0" fmla="*/ 643133 h 643133"/>
              <a:gd name="connsiteX1" fmla="*/ 427353 w 854706"/>
              <a:gd name="connsiteY1" fmla="*/ 0 h 643133"/>
              <a:gd name="connsiteX2" fmla="*/ 854706 w 854706"/>
              <a:gd name="connsiteY2" fmla="*/ 643133 h 643133"/>
              <a:gd name="connsiteX3" fmla="*/ 0 w 854706"/>
              <a:gd name="connsiteY3" fmla="*/ 643133 h 643133"/>
            </a:gdLst>
            <a:ahLst/>
            <a:cxnLst>
              <a:cxn ang="0">
                <a:pos x="connsiteX0" y="connsiteY0"/>
              </a:cxn>
              <a:cxn ang="0">
                <a:pos x="connsiteX1" y="connsiteY1"/>
              </a:cxn>
              <a:cxn ang="0">
                <a:pos x="connsiteX2" y="connsiteY2"/>
              </a:cxn>
              <a:cxn ang="0">
                <a:pos x="connsiteX3" y="connsiteY3"/>
              </a:cxn>
            </a:cxnLst>
            <a:rect l="l" t="t" r="r" b="b"/>
            <a:pathLst>
              <a:path w="854706" h="643133">
                <a:moveTo>
                  <a:pt x="0" y="643133"/>
                </a:moveTo>
                <a:lnTo>
                  <a:pt x="427353" y="0"/>
                </a:lnTo>
                <a:cubicBezTo>
                  <a:pt x="561011" y="223171"/>
                  <a:pt x="712255" y="428755"/>
                  <a:pt x="854706" y="643133"/>
                </a:cubicBezTo>
                <a:lnTo>
                  <a:pt x="0" y="643133"/>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 </a:t>
            </a:r>
            <a:endParaRPr lang="tr-TR" dirty="0"/>
          </a:p>
        </p:txBody>
      </p:sp>
      <p:cxnSp>
        <p:nvCxnSpPr>
          <p:cNvPr id="30" name="Düz Ok Bağlayıcısı 29"/>
          <p:cNvCxnSpPr/>
          <p:nvPr/>
        </p:nvCxnSpPr>
        <p:spPr>
          <a:xfrm flipH="1">
            <a:off x="5598846" y="5207791"/>
            <a:ext cx="731614" cy="6048"/>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33" name="Düz Ok Bağlayıcısı 32"/>
          <p:cNvCxnSpPr/>
          <p:nvPr/>
        </p:nvCxnSpPr>
        <p:spPr>
          <a:xfrm flipH="1" flipV="1">
            <a:off x="6022729" y="4485871"/>
            <a:ext cx="535354" cy="655802"/>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36" name="Dikdörtgen 35"/>
          <p:cNvSpPr/>
          <p:nvPr/>
        </p:nvSpPr>
        <p:spPr>
          <a:xfrm>
            <a:off x="5554219" y="4983052"/>
            <a:ext cx="884268" cy="276999"/>
          </a:xfrm>
          <a:prstGeom prst="rect">
            <a:avLst/>
          </a:prstGeom>
          <a:noFill/>
        </p:spPr>
        <p:txBody>
          <a:bodyPr wrap="square" lIns="91440" tIns="45720" rIns="91440" bIns="45720">
            <a:spAutoFit/>
          </a:bodyPr>
          <a:lstStyle/>
          <a:p>
            <a:pPr algn="ctr"/>
            <a:r>
              <a:rPr lang="tr-TR" sz="1200" b="1" dirty="0" smtClean="0">
                <a:ln w="0"/>
                <a:solidFill>
                  <a:srgbClr val="FF0000"/>
                </a:solidFill>
                <a:effectLst>
                  <a:outerShdw blurRad="38100" dist="25400" dir="5400000" algn="ctr" rotWithShape="0">
                    <a:srgbClr val="6E747A">
                      <a:alpha val="43000"/>
                    </a:srgbClr>
                  </a:outerShdw>
                </a:effectLst>
              </a:rPr>
              <a:t>50 cm</a:t>
            </a:r>
            <a:endParaRPr lang="tr-TR" sz="1200" b="1" cap="none" spc="0" dirty="0">
              <a:ln w="0"/>
              <a:solidFill>
                <a:srgbClr val="FF0000"/>
              </a:solidFill>
              <a:effectLst>
                <a:outerShdw blurRad="38100" dist="25400" dir="5400000" algn="ctr" rotWithShape="0">
                  <a:srgbClr val="6E747A">
                    <a:alpha val="43000"/>
                  </a:srgbClr>
                </a:outerShdw>
              </a:effectLst>
            </a:endParaRPr>
          </a:p>
        </p:txBody>
      </p:sp>
      <p:sp>
        <p:nvSpPr>
          <p:cNvPr id="37" name="Dikdörtgen 36"/>
          <p:cNvSpPr/>
          <p:nvPr/>
        </p:nvSpPr>
        <p:spPr>
          <a:xfrm rot="3028845">
            <a:off x="5817011" y="4756962"/>
            <a:ext cx="884268" cy="276999"/>
          </a:xfrm>
          <a:prstGeom prst="rect">
            <a:avLst/>
          </a:prstGeom>
          <a:noFill/>
        </p:spPr>
        <p:txBody>
          <a:bodyPr wrap="square" lIns="91440" tIns="45720" rIns="91440" bIns="45720">
            <a:spAutoFit/>
          </a:bodyPr>
          <a:lstStyle/>
          <a:p>
            <a:pPr algn="ctr"/>
            <a:r>
              <a:rPr lang="tr-TR" sz="1200" b="1" dirty="0" smtClean="0">
                <a:ln w="0"/>
                <a:solidFill>
                  <a:srgbClr val="FF0000"/>
                </a:solidFill>
                <a:effectLst>
                  <a:outerShdw blurRad="38100" dist="25400" dir="5400000" algn="ctr" rotWithShape="0">
                    <a:srgbClr val="6E747A">
                      <a:alpha val="43000"/>
                    </a:srgbClr>
                  </a:outerShdw>
                </a:effectLst>
              </a:rPr>
              <a:t>50 cm</a:t>
            </a:r>
            <a:endParaRPr lang="tr-TR" sz="1200" b="1" cap="none" spc="0" dirty="0">
              <a:ln w="0"/>
              <a:solidFill>
                <a:srgbClr val="FF0000"/>
              </a:solidFill>
              <a:effectLst>
                <a:outerShdw blurRad="38100" dist="25400" dir="5400000" algn="ctr" rotWithShape="0">
                  <a:srgbClr val="6E747A">
                    <a:alpha val="43000"/>
                  </a:srgbClr>
                </a:outerShdw>
              </a:effectLst>
            </a:endParaRPr>
          </a:p>
        </p:txBody>
      </p:sp>
      <p:sp>
        <p:nvSpPr>
          <p:cNvPr id="38" name="Dikdörtgen 37"/>
          <p:cNvSpPr/>
          <p:nvPr/>
        </p:nvSpPr>
        <p:spPr>
          <a:xfrm>
            <a:off x="5269108" y="3690221"/>
            <a:ext cx="1105316" cy="276999"/>
          </a:xfrm>
          <a:prstGeom prst="rect">
            <a:avLst/>
          </a:prstGeom>
          <a:noFill/>
        </p:spPr>
        <p:txBody>
          <a:bodyPr wrap="square" lIns="91440" tIns="45720" rIns="91440" bIns="45720">
            <a:spAutoFit/>
          </a:bodyPr>
          <a:lstStyle/>
          <a:p>
            <a:pPr algn="ctr"/>
            <a:r>
              <a:rPr lang="tr-TR" sz="1200" b="1" dirty="0" smtClean="0">
                <a:ln w="0"/>
                <a:solidFill>
                  <a:srgbClr val="FF0000"/>
                </a:solidFill>
                <a:effectLst>
                  <a:outerShdw blurRad="38100" dist="25400" dir="5400000" algn="ctr" rotWithShape="0">
                    <a:srgbClr val="6E747A">
                      <a:alpha val="43000"/>
                    </a:srgbClr>
                  </a:outerShdw>
                </a:effectLst>
              </a:rPr>
              <a:t>Çapı:70 cm</a:t>
            </a:r>
            <a:endParaRPr lang="tr-TR" sz="1200" b="1" cap="none" spc="0" dirty="0">
              <a:ln w="0"/>
              <a:solidFill>
                <a:srgbClr val="FF0000"/>
              </a:solidFill>
              <a:effectLst>
                <a:outerShdw blurRad="38100" dist="25400" dir="5400000" algn="ctr" rotWithShape="0">
                  <a:srgbClr val="6E747A">
                    <a:alpha val="43000"/>
                  </a:srgbClr>
                </a:outerShdw>
              </a:effectLst>
            </a:endParaRPr>
          </a:p>
        </p:txBody>
      </p:sp>
      <p:sp>
        <p:nvSpPr>
          <p:cNvPr id="40" name="Satır Belirtme Çizgisi 2 39"/>
          <p:cNvSpPr/>
          <p:nvPr/>
        </p:nvSpPr>
        <p:spPr>
          <a:xfrm flipH="1">
            <a:off x="5580594" y="2857500"/>
            <a:ext cx="1297189" cy="651873"/>
          </a:xfrm>
          <a:prstGeom prst="borderCallout2">
            <a:avLst>
              <a:gd name="adj1" fmla="val 100027"/>
              <a:gd name="adj2" fmla="val -1346"/>
              <a:gd name="adj3" fmla="val 176017"/>
              <a:gd name="adj4" fmla="val -5912"/>
              <a:gd name="adj5" fmla="val 241725"/>
              <a:gd name="adj6" fmla="val 2467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rgbClr val="FF0000"/>
                </a:solidFill>
              </a:rPr>
              <a:t>Beşgen kenar uzunlukları: 40’ar cm</a:t>
            </a:r>
            <a:endParaRPr lang="tr-TR" sz="1200" b="1" dirty="0">
              <a:solidFill>
                <a:srgbClr val="FF0000"/>
              </a:solidFill>
            </a:endParaRPr>
          </a:p>
        </p:txBody>
      </p:sp>
      <p:sp>
        <p:nvSpPr>
          <p:cNvPr id="44" name="Düzgün Beşgen 43"/>
          <p:cNvSpPr/>
          <p:nvPr/>
        </p:nvSpPr>
        <p:spPr>
          <a:xfrm rot="10800000">
            <a:off x="6154756" y="4292030"/>
            <a:ext cx="467751" cy="386860"/>
          </a:xfrm>
          <a:custGeom>
            <a:avLst/>
            <a:gdLst>
              <a:gd name="connsiteX0" fmla="*/ 0 w 467751"/>
              <a:gd name="connsiteY0" fmla="*/ 164559 h 430823"/>
              <a:gd name="connsiteX1" fmla="*/ 233876 w 467751"/>
              <a:gd name="connsiteY1" fmla="*/ 0 h 430823"/>
              <a:gd name="connsiteX2" fmla="*/ 467751 w 467751"/>
              <a:gd name="connsiteY2" fmla="*/ 164559 h 430823"/>
              <a:gd name="connsiteX3" fmla="*/ 378418 w 467751"/>
              <a:gd name="connsiteY3" fmla="*/ 430822 h 430823"/>
              <a:gd name="connsiteX4" fmla="*/ 89333 w 467751"/>
              <a:gd name="connsiteY4" fmla="*/ 430822 h 430823"/>
              <a:gd name="connsiteX5" fmla="*/ 0 w 467751"/>
              <a:gd name="connsiteY5" fmla="*/ 164559 h 430823"/>
              <a:gd name="connsiteX0" fmla="*/ 0 w 467751"/>
              <a:gd name="connsiteY0" fmla="*/ 164559 h 430822"/>
              <a:gd name="connsiteX1" fmla="*/ 233876 w 467751"/>
              <a:gd name="connsiteY1" fmla="*/ 0 h 430822"/>
              <a:gd name="connsiteX2" fmla="*/ 467751 w 467751"/>
              <a:gd name="connsiteY2" fmla="*/ 164559 h 430822"/>
              <a:gd name="connsiteX3" fmla="*/ 378418 w 467751"/>
              <a:gd name="connsiteY3" fmla="*/ 386860 h 430822"/>
              <a:gd name="connsiteX4" fmla="*/ 89333 w 467751"/>
              <a:gd name="connsiteY4" fmla="*/ 430822 h 430822"/>
              <a:gd name="connsiteX5" fmla="*/ 0 w 467751"/>
              <a:gd name="connsiteY5" fmla="*/ 164559 h 430822"/>
              <a:gd name="connsiteX0" fmla="*/ 0 w 467751"/>
              <a:gd name="connsiteY0" fmla="*/ 164559 h 386860"/>
              <a:gd name="connsiteX1" fmla="*/ 233876 w 467751"/>
              <a:gd name="connsiteY1" fmla="*/ 0 h 386860"/>
              <a:gd name="connsiteX2" fmla="*/ 467751 w 467751"/>
              <a:gd name="connsiteY2" fmla="*/ 164559 h 386860"/>
              <a:gd name="connsiteX3" fmla="*/ 378418 w 467751"/>
              <a:gd name="connsiteY3" fmla="*/ 386860 h 386860"/>
              <a:gd name="connsiteX4" fmla="*/ 186049 w 467751"/>
              <a:gd name="connsiteY4" fmla="*/ 378069 h 386860"/>
              <a:gd name="connsiteX5" fmla="*/ 0 w 467751"/>
              <a:gd name="connsiteY5" fmla="*/ 164559 h 38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751" h="386860">
                <a:moveTo>
                  <a:pt x="0" y="164559"/>
                </a:moveTo>
                <a:lnTo>
                  <a:pt x="233876" y="0"/>
                </a:lnTo>
                <a:lnTo>
                  <a:pt x="467751" y="164559"/>
                </a:lnTo>
                <a:lnTo>
                  <a:pt x="378418" y="386860"/>
                </a:lnTo>
                <a:lnTo>
                  <a:pt x="186049" y="378069"/>
                </a:lnTo>
                <a:lnTo>
                  <a:pt x="0" y="164559"/>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6" name="Düz Ok Bağlayıcısı 45"/>
          <p:cNvCxnSpPr/>
          <p:nvPr/>
        </p:nvCxnSpPr>
        <p:spPr>
          <a:xfrm flipV="1">
            <a:off x="4013696" y="5426031"/>
            <a:ext cx="3002910" cy="25204"/>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51" name="Dikdörtgen 50"/>
          <p:cNvSpPr/>
          <p:nvPr/>
        </p:nvSpPr>
        <p:spPr>
          <a:xfrm>
            <a:off x="4970588" y="5424753"/>
            <a:ext cx="760761" cy="276999"/>
          </a:xfrm>
          <a:prstGeom prst="rect">
            <a:avLst/>
          </a:prstGeom>
          <a:noFill/>
        </p:spPr>
        <p:txBody>
          <a:bodyPr wrap="square" lIns="91440" tIns="45720" rIns="91440" bIns="45720">
            <a:spAutoFit/>
          </a:bodyPr>
          <a:lstStyle/>
          <a:p>
            <a:pPr algn="ctr"/>
            <a:r>
              <a:rPr lang="tr-TR" sz="1200" b="1" dirty="0">
                <a:ln w="0"/>
                <a:solidFill>
                  <a:srgbClr val="FF0000"/>
                </a:solidFill>
                <a:effectLst>
                  <a:outerShdw blurRad="38100" dist="25400" dir="5400000" algn="ctr" rotWithShape="0">
                    <a:srgbClr val="6E747A">
                      <a:alpha val="43000"/>
                    </a:srgbClr>
                  </a:outerShdw>
                </a:effectLst>
              </a:rPr>
              <a:t>2</a:t>
            </a:r>
            <a:r>
              <a:rPr lang="tr-TR" sz="1200" b="1" dirty="0" smtClean="0">
                <a:ln w="0"/>
                <a:solidFill>
                  <a:srgbClr val="FF0000"/>
                </a:solidFill>
                <a:effectLst>
                  <a:outerShdw blurRad="38100" dist="25400" dir="5400000" algn="ctr" rotWithShape="0">
                    <a:srgbClr val="6E747A">
                      <a:alpha val="43000"/>
                    </a:srgbClr>
                  </a:outerShdw>
                </a:effectLst>
              </a:rPr>
              <a:t> Metre</a:t>
            </a:r>
            <a:endParaRPr lang="tr-TR" sz="1200" b="1" cap="none" spc="0" dirty="0">
              <a:ln w="0"/>
              <a:solidFill>
                <a:srgbClr val="FF0000"/>
              </a:solidFill>
              <a:effectLst>
                <a:outerShdw blurRad="38100" dist="25400" dir="5400000" algn="ctr" rotWithShape="0">
                  <a:srgbClr val="6E747A">
                    <a:alpha val="43000"/>
                  </a:srgbClr>
                </a:outerShdw>
              </a:effectLst>
            </a:endParaRPr>
          </a:p>
        </p:txBody>
      </p:sp>
      <p:cxnSp>
        <p:nvCxnSpPr>
          <p:cNvPr id="52" name="Düz Ok Bağlayıcısı 51"/>
          <p:cNvCxnSpPr/>
          <p:nvPr/>
        </p:nvCxnSpPr>
        <p:spPr>
          <a:xfrm>
            <a:off x="6620956" y="3804017"/>
            <a:ext cx="477295" cy="1538755"/>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55" name="Dikdörtgen 54"/>
          <p:cNvSpPr/>
          <p:nvPr/>
        </p:nvSpPr>
        <p:spPr>
          <a:xfrm rot="4422020">
            <a:off x="6563748" y="4318806"/>
            <a:ext cx="760761" cy="276999"/>
          </a:xfrm>
          <a:prstGeom prst="rect">
            <a:avLst/>
          </a:prstGeom>
          <a:noFill/>
        </p:spPr>
        <p:txBody>
          <a:bodyPr wrap="square" lIns="91440" tIns="45720" rIns="91440" bIns="45720">
            <a:spAutoFit/>
          </a:bodyPr>
          <a:lstStyle/>
          <a:p>
            <a:pPr algn="ctr"/>
            <a:r>
              <a:rPr lang="tr-TR" sz="1200" b="1" dirty="0">
                <a:ln w="0"/>
                <a:solidFill>
                  <a:srgbClr val="FF0000"/>
                </a:solidFill>
                <a:effectLst>
                  <a:outerShdw blurRad="38100" dist="25400" dir="5400000" algn="ctr" rotWithShape="0">
                    <a:srgbClr val="6E747A">
                      <a:alpha val="43000"/>
                    </a:srgbClr>
                  </a:outerShdw>
                </a:effectLst>
              </a:rPr>
              <a:t>2</a:t>
            </a:r>
            <a:r>
              <a:rPr lang="tr-TR" sz="1200" b="1" dirty="0" smtClean="0">
                <a:ln w="0"/>
                <a:solidFill>
                  <a:srgbClr val="FF0000"/>
                </a:solidFill>
                <a:effectLst>
                  <a:outerShdw blurRad="38100" dist="25400" dir="5400000" algn="ctr" rotWithShape="0">
                    <a:srgbClr val="6E747A">
                      <a:alpha val="43000"/>
                    </a:srgbClr>
                  </a:outerShdw>
                </a:effectLst>
              </a:rPr>
              <a:t> Metre</a:t>
            </a:r>
            <a:endParaRPr lang="tr-TR" sz="1200" b="1" cap="none" spc="0" dirty="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789079247"/>
      </p:ext>
    </p:extLst>
  </p:cSld>
  <p:clrMapOvr>
    <a:masterClrMapping/>
  </p:clrMapOvr>
  <p:timing>
    <p:tnLst>
      <p:par>
        <p:cTn id="1" dur="indefinite" restart="never" nodeType="tmRoot"/>
      </p:par>
    </p:tnLst>
  </p:timing>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176</TotalTime>
  <Words>526</Words>
  <Application>Microsoft Office PowerPoint</Application>
  <PresentationFormat>Geniş ekran</PresentationFormat>
  <Paragraphs>62</Paragraphs>
  <Slides>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vt:i4>
      </vt:variant>
    </vt:vector>
  </HeadingPairs>
  <TitlesOfParts>
    <vt:vector size="10" baseType="lpstr">
      <vt:lpstr>Calibri</vt:lpstr>
      <vt:lpstr>Century Gothic</vt:lpstr>
      <vt:lpstr>Times New Roman</vt:lpstr>
      <vt:lpstr>Wingdings</vt:lpstr>
      <vt:lpstr>Wingdings 3</vt:lpstr>
      <vt:lpstr>Dilim</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ahmet aksoy</dc:creator>
  <cp:lastModifiedBy>ahmet aksoy</cp:lastModifiedBy>
  <cp:revision>46</cp:revision>
  <dcterms:created xsi:type="dcterms:W3CDTF">2022-10-19T08:56:29Z</dcterms:created>
  <dcterms:modified xsi:type="dcterms:W3CDTF">2022-12-05T12:54:39Z</dcterms:modified>
</cp:coreProperties>
</file>